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6"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3" r:id="rId18"/>
    <p:sldId id="275" r:id="rId19"/>
    <p:sldId id="276" r:id="rId20"/>
    <p:sldId id="277" r:id="rId21"/>
    <p:sldId id="278" r:id="rId22"/>
    <p:sldId id="279" r:id="rId23"/>
    <p:sldId id="280" r:id="rId24"/>
    <p:sldId id="281" r:id="rId2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504">
          <p15:clr>
            <a:srgbClr val="9AA0A6"/>
          </p15:clr>
        </p15:guide>
        <p15:guide id="2" orient="horz" pos="1322">
          <p15:clr>
            <a:srgbClr val="9AA0A6"/>
          </p15:clr>
        </p15:guide>
        <p15:guide id="3" orient="horz" pos="1495">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67539" autoAdjust="0"/>
  </p:normalViewPr>
  <p:slideViewPr>
    <p:cSldViewPr snapToGrid="0">
      <p:cViewPr varScale="1">
        <p:scale>
          <a:sx n="65" d="100"/>
          <a:sy n="65" d="100"/>
        </p:scale>
        <p:origin x="1566" y="60"/>
      </p:cViewPr>
      <p:guideLst>
        <p:guide pos="504"/>
        <p:guide orient="horz" pos="1322"/>
        <p:guide orient="horz" pos="1495"/>
      </p:guideLst>
    </p:cSldViewPr>
  </p:slideViewPr>
  <p:outlineViewPr>
    <p:cViewPr>
      <p:scale>
        <a:sx n="33" d="100"/>
        <a:sy n="33" d="100"/>
      </p:scale>
      <p:origin x="0" y="-13404"/>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lnSpc>
                <a:spcPct val="115000"/>
              </a:lnSpc>
              <a:spcBef>
                <a:spcPts val="0"/>
              </a:spcBef>
              <a:spcAft>
                <a:spcPts val="0"/>
              </a:spcAft>
            </a:pPr>
            <a:r>
              <a:rPr lang="en" sz="1200" dirty="0">
                <a:latin typeface="Calibri" panose="020F0502020204030204" pitchFamily="34" charset="0"/>
                <a:cs typeface="Calibri" panose="020F0502020204030204" pitchFamily="34" charset="0"/>
                <a:sym typeface="Calibri"/>
              </a:rPr>
              <a:t>Hello </a:t>
            </a:r>
            <a:r>
              <a:rPr lang="en" sz="1200" dirty="0" smtClean="0">
                <a:latin typeface="Calibri" panose="020F0502020204030204" pitchFamily="34" charset="0"/>
                <a:cs typeface="Calibri" panose="020F0502020204030204" pitchFamily="34" charset="0"/>
                <a:sym typeface="Calibri"/>
              </a:rPr>
              <a:t>everyone.</a:t>
            </a:r>
          </a:p>
          <a:p>
            <a:pPr marL="171450" lvl="0" indent="-171450" algn="l" rtl="0">
              <a:lnSpc>
                <a:spcPct val="115000"/>
              </a:lnSpc>
              <a:spcBef>
                <a:spcPts val="0"/>
              </a:spcBef>
              <a:spcAft>
                <a:spcPts val="0"/>
              </a:spcAft>
            </a:pPr>
            <a:r>
              <a:rPr lang="en" sz="1200" dirty="0" smtClean="0">
                <a:latin typeface="Calibri" panose="020F0502020204030204" pitchFamily="34" charset="0"/>
                <a:cs typeface="Calibri" panose="020F0502020204030204" pitchFamily="34" charset="0"/>
                <a:sym typeface="Calibri"/>
              </a:rPr>
              <a:t>I’m </a:t>
            </a:r>
            <a:r>
              <a:rPr lang="en" sz="1200" dirty="0">
                <a:latin typeface="Calibri" panose="020F0502020204030204" pitchFamily="34" charset="0"/>
                <a:cs typeface="Calibri" panose="020F0502020204030204" pitchFamily="34" charset="0"/>
                <a:sym typeface="Calibri"/>
              </a:rPr>
              <a:t>Megan Hiltner from the Reproductive Health National Training Center and I’m pleased to welcome you all to today’s presentation </a:t>
            </a:r>
            <a:r>
              <a:rPr lang="en" sz="1200" dirty="0">
                <a:latin typeface="Calibri" panose="020F0502020204030204" pitchFamily="34" charset="0"/>
                <a:cs typeface="Calibri" panose="020F0502020204030204" pitchFamily="34" charset="0"/>
                <a:sym typeface="Montserrat"/>
              </a:rPr>
              <a:t>Lessons for Innovation </a:t>
            </a:r>
            <a:r>
              <a:rPr lang="en" sz="1200" dirty="0" smtClean="0">
                <a:latin typeface="Calibri" panose="020F0502020204030204" pitchFamily="34" charset="0"/>
                <a:cs typeface="Calibri" panose="020F0502020204030204" pitchFamily="34" charset="0"/>
                <a:sym typeface="Montserrat"/>
              </a:rPr>
              <a:t>Projects:</a:t>
            </a:r>
            <a:r>
              <a:rPr lang="en" sz="1200" baseline="0" dirty="0">
                <a:latin typeface="Calibri" panose="020F0502020204030204" pitchFamily="34" charset="0"/>
                <a:cs typeface="Calibri" panose="020F0502020204030204" pitchFamily="34" charset="0"/>
                <a:sym typeface="Montserrat"/>
              </a:rPr>
              <a:t> </a:t>
            </a:r>
            <a:r>
              <a:rPr lang="en" sz="1200" dirty="0" smtClean="0">
                <a:latin typeface="Calibri" panose="020F0502020204030204" pitchFamily="34" charset="0"/>
                <a:cs typeface="Calibri" panose="020F0502020204030204" pitchFamily="34" charset="0"/>
                <a:sym typeface="Montserrat"/>
              </a:rPr>
              <a:t>Highlights </a:t>
            </a:r>
            <a:r>
              <a:rPr lang="en" sz="1200" dirty="0">
                <a:latin typeface="Calibri" panose="020F0502020204030204" pitchFamily="34" charset="0"/>
                <a:cs typeface="Calibri" panose="020F0502020204030204" pitchFamily="34" charset="0"/>
                <a:sym typeface="Montserrat"/>
              </a:rPr>
              <a:t>from OPA’s Innovation </a:t>
            </a:r>
            <a:r>
              <a:rPr lang="en" sz="1200" dirty="0" smtClean="0">
                <a:latin typeface="Calibri" panose="020F0502020204030204" pitchFamily="34" charset="0"/>
                <a:cs typeface="Calibri" panose="020F0502020204030204" pitchFamily="34" charset="0"/>
                <a:sym typeface="Montserrat"/>
              </a:rPr>
              <a:t>Accelerators.</a:t>
            </a:r>
          </a:p>
          <a:p>
            <a:pPr marL="171450" lvl="0" indent="-171450" algn="l" rtl="0">
              <a:lnSpc>
                <a:spcPct val="115000"/>
              </a:lnSpc>
              <a:spcBef>
                <a:spcPts val="0"/>
              </a:spcBef>
              <a:spcAft>
                <a:spcPts val="0"/>
              </a:spcAft>
            </a:pPr>
            <a:r>
              <a:rPr lang="en" sz="1200" dirty="0" smtClean="0">
                <a:latin typeface="Calibri" panose="020F0502020204030204" pitchFamily="34" charset="0"/>
                <a:cs typeface="Calibri" panose="020F0502020204030204" pitchFamily="34" charset="0"/>
                <a:sym typeface="Montserrat"/>
              </a:rPr>
              <a:t>Today’s </a:t>
            </a:r>
            <a:r>
              <a:rPr lang="en" sz="1200" dirty="0">
                <a:latin typeface="Calibri" panose="020F0502020204030204" pitchFamily="34" charset="0"/>
                <a:cs typeface="Calibri" panose="020F0502020204030204" pitchFamily="34" charset="0"/>
                <a:sym typeface="Montserrat"/>
              </a:rPr>
              <a:t>session will offer insights from </a:t>
            </a:r>
            <a:r>
              <a:rPr lang="en" sz="1200" dirty="0">
                <a:latin typeface="Calibri" panose="020F0502020204030204" pitchFamily="34" charset="0"/>
                <a:cs typeface="Calibri" panose="020F0502020204030204" pitchFamily="34" charset="0"/>
              </a:rPr>
              <a:t>OPA’s two TPP15 2a Innovation Accelerators - iTP3 and Power to </a:t>
            </a:r>
            <a:r>
              <a:rPr lang="en" sz="1200" dirty="0" smtClean="0">
                <a:latin typeface="Calibri" panose="020F0502020204030204" pitchFamily="34" charset="0"/>
                <a:cs typeface="Calibri" panose="020F0502020204030204" pitchFamily="34" charset="0"/>
              </a:rPr>
              <a:t>Decide.</a:t>
            </a:r>
          </a:p>
          <a:p>
            <a:pPr marL="171450" lvl="0" indent="-171450" algn="l" rtl="0">
              <a:lnSpc>
                <a:spcPct val="115000"/>
              </a:lnSpc>
              <a:spcBef>
                <a:spcPts val="0"/>
              </a:spcBef>
              <a:spcAft>
                <a:spcPts val="0"/>
              </a:spcAft>
            </a:pPr>
            <a:r>
              <a:rPr lang="en" sz="1200" dirty="0" smtClean="0">
                <a:latin typeface="Calibri" panose="020F0502020204030204" pitchFamily="34" charset="0"/>
                <a:cs typeface="Calibri" panose="020F0502020204030204" pitchFamily="34" charset="0"/>
                <a:sym typeface="Calibri"/>
              </a:rPr>
              <a:t>I </a:t>
            </a:r>
            <a:r>
              <a:rPr lang="en" sz="1200" dirty="0">
                <a:latin typeface="Calibri" panose="020F0502020204030204" pitchFamily="34" charset="0"/>
                <a:cs typeface="Calibri" panose="020F0502020204030204" pitchFamily="34" charset="0"/>
                <a:sym typeface="Calibri"/>
              </a:rPr>
              <a:t>have a few announcements before we </a:t>
            </a:r>
            <a:r>
              <a:rPr lang="en" sz="1200" dirty="0" smtClean="0">
                <a:latin typeface="Calibri" panose="020F0502020204030204" pitchFamily="34" charset="0"/>
                <a:cs typeface="Calibri" panose="020F0502020204030204" pitchFamily="34" charset="0"/>
                <a:sym typeface="Calibri"/>
              </a:rPr>
              <a:t>begin.</a:t>
            </a:r>
            <a:endParaRPr lang="en" sz="1200" dirty="0">
              <a:latin typeface="Calibri" panose="020F0502020204030204" pitchFamily="34" charset="0"/>
              <a:cs typeface="Calibri" panose="020F0502020204030204" pitchFamily="34" charset="0"/>
              <a:sym typeface="Calibri"/>
            </a:endParaRPr>
          </a:p>
          <a:p>
            <a:pPr marL="171450" lvl="0" indent="-171450" algn="l" rtl="0">
              <a:lnSpc>
                <a:spcPct val="115000"/>
              </a:lnSpc>
              <a:spcBef>
                <a:spcPts val="0"/>
              </a:spcBef>
              <a:spcAft>
                <a:spcPts val="0"/>
              </a:spcAft>
            </a:pPr>
            <a:r>
              <a:rPr lang="en" sz="1200" dirty="0" smtClean="0">
                <a:latin typeface="Calibri" panose="020F0502020204030204" pitchFamily="34" charset="0"/>
                <a:cs typeface="Calibri" panose="020F0502020204030204" pitchFamily="34" charset="0"/>
                <a:sym typeface="Calibri"/>
              </a:rPr>
              <a:t>We </a:t>
            </a:r>
            <a:r>
              <a:rPr lang="en" sz="1200" dirty="0">
                <a:latin typeface="Calibri" panose="020F0502020204030204" pitchFamily="34" charset="0"/>
                <a:cs typeface="Calibri" panose="020F0502020204030204" pitchFamily="34" charset="0"/>
                <a:sym typeface="Calibri"/>
              </a:rPr>
              <a:t>are recording this </a:t>
            </a:r>
            <a:r>
              <a:rPr lang="en" sz="1200" dirty="0" smtClean="0">
                <a:latin typeface="Calibri" panose="020F0502020204030204" pitchFamily="34" charset="0"/>
                <a:cs typeface="Calibri" panose="020F0502020204030204" pitchFamily="34" charset="0"/>
                <a:sym typeface="Calibri"/>
              </a:rPr>
              <a:t>webinar.</a:t>
            </a:r>
            <a:endParaRPr lang="en" sz="1200" dirty="0">
              <a:latin typeface="Calibri" panose="020F0502020204030204" pitchFamily="34" charset="0"/>
              <a:cs typeface="Calibri" panose="020F0502020204030204" pitchFamily="34" charset="0"/>
              <a:sym typeface="Calibri"/>
            </a:endParaRPr>
          </a:p>
          <a:p>
            <a:pPr marL="171450" lvl="0" indent="-171450" algn="l" rtl="0">
              <a:lnSpc>
                <a:spcPct val="115000"/>
              </a:lnSpc>
              <a:spcBef>
                <a:spcPts val="0"/>
              </a:spcBef>
              <a:spcAft>
                <a:spcPts val="0"/>
              </a:spcAft>
            </a:pPr>
            <a:r>
              <a:rPr lang="en" sz="1200" dirty="0" smtClean="0">
                <a:latin typeface="Calibri" panose="020F0502020204030204" pitchFamily="34" charset="0"/>
                <a:cs typeface="Calibri" panose="020F0502020204030204" pitchFamily="34" charset="0"/>
                <a:sym typeface="Calibri"/>
              </a:rPr>
              <a:t>During </a:t>
            </a:r>
            <a:r>
              <a:rPr lang="en" sz="1200" dirty="0">
                <a:latin typeface="Calibri" panose="020F0502020204030204" pitchFamily="34" charset="0"/>
                <a:cs typeface="Calibri" panose="020F0502020204030204" pitchFamily="34" charset="0"/>
                <a:sym typeface="Calibri"/>
              </a:rPr>
              <a:t>the presentation portion of the webinar participants will be muted, given the large number of folks </a:t>
            </a:r>
            <a:r>
              <a:rPr lang="en" sz="1200" dirty="0" smtClean="0">
                <a:latin typeface="Calibri" panose="020F0502020204030204" pitchFamily="34" charset="0"/>
                <a:cs typeface="Calibri" panose="020F0502020204030204" pitchFamily="34" charset="0"/>
                <a:sym typeface="Calibri"/>
              </a:rPr>
              <a:t>joining.</a:t>
            </a:r>
          </a:p>
          <a:p>
            <a:pPr marL="171450" lvl="0" indent="-171450" algn="l" rtl="0">
              <a:lnSpc>
                <a:spcPct val="115000"/>
              </a:lnSpc>
              <a:spcBef>
                <a:spcPts val="0"/>
              </a:spcBef>
              <a:spcAft>
                <a:spcPts val="0"/>
              </a:spcAft>
            </a:pPr>
            <a:r>
              <a:rPr lang="en" sz="1200" dirty="0" smtClean="0">
                <a:latin typeface="Calibri" panose="020F0502020204030204" pitchFamily="34" charset="0"/>
                <a:cs typeface="Calibri" panose="020F0502020204030204" pitchFamily="34" charset="0"/>
                <a:sym typeface="Calibri"/>
              </a:rPr>
              <a:t>We </a:t>
            </a:r>
            <a:r>
              <a:rPr lang="en" sz="1200" dirty="0">
                <a:latin typeface="Calibri" panose="020F0502020204030204" pitchFamily="34" charset="0"/>
                <a:cs typeface="Calibri" panose="020F0502020204030204" pitchFamily="34" charset="0"/>
                <a:sym typeface="Calibri"/>
              </a:rPr>
              <a:t>will take time for questions via chat following the </a:t>
            </a:r>
            <a:r>
              <a:rPr lang="en" sz="1200" dirty="0" smtClean="0">
                <a:latin typeface="Calibri" panose="020F0502020204030204" pitchFamily="34" charset="0"/>
                <a:cs typeface="Calibri" panose="020F0502020204030204" pitchFamily="34" charset="0"/>
                <a:sym typeface="Calibri"/>
              </a:rPr>
              <a:t>presentation.</a:t>
            </a:r>
            <a:endParaRPr lang="en" sz="1200" dirty="0">
              <a:latin typeface="Calibri" panose="020F0502020204030204" pitchFamily="34" charset="0"/>
              <a:cs typeface="Calibri" panose="020F0502020204030204" pitchFamily="34" charset="0"/>
              <a:sym typeface="Calibri"/>
            </a:endParaRPr>
          </a:p>
          <a:p>
            <a:pPr marL="171450" lvl="0" indent="-171450" algn="l" rtl="0">
              <a:lnSpc>
                <a:spcPct val="115000"/>
              </a:lnSpc>
              <a:spcBef>
                <a:spcPts val="0"/>
              </a:spcBef>
              <a:spcAft>
                <a:spcPts val="0"/>
              </a:spcAft>
            </a:pPr>
            <a:r>
              <a:rPr lang="en" sz="1200" dirty="0" smtClean="0">
                <a:latin typeface="Calibri" panose="020F0502020204030204" pitchFamily="34" charset="0"/>
                <a:cs typeface="Calibri" panose="020F0502020204030204" pitchFamily="34" charset="0"/>
                <a:sym typeface="Calibri"/>
              </a:rPr>
              <a:t>A </a:t>
            </a:r>
            <a:r>
              <a:rPr lang="en" sz="1200" dirty="0">
                <a:latin typeface="Calibri" panose="020F0502020204030204" pitchFamily="34" charset="0"/>
                <a:cs typeface="Calibri" panose="020F0502020204030204" pitchFamily="34" charset="0"/>
                <a:sym typeface="Calibri"/>
              </a:rPr>
              <a:t>recording of today’s webinar, the slide deck, and a transcript will be available on RHNTC.org within the next few </a:t>
            </a:r>
            <a:r>
              <a:rPr lang="en" sz="1200" dirty="0" smtClean="0">
                <a:latin typeface="Calibri" panose="020F0502020204030204" pitchFamily="34" charset="0"/>
                <a:cs typeface="Calibri" panose="020F0502020204030204" pitchFamily="34" charset="0"/>
                <a:sym typeface="Calibri"/>
              </a:rPr>
              <a:t>days.</a:t>
            </a:r>
          </a:p>
          <a:p>
            <a:pPr marL="171450" lvl="0" indent="-171450" algn="l" rtl="0">
              <a:lnSpc>
                <a:spcPct val="115000"/>
              </a:lnSpc>
              <a:spcBef>
                <a:spcPts val="0"/>
              </a:spcBef>
              <a:spcAft>
                <a:spcPts val="0"/>
              </a:spcAft>
            </a:pPr>
            <a:r>
              <a:rPr lang="en" sz="1200" dirty="0" smtClean="0">
                <a:latin typeface="Calibri" panose="020F0502020204030204" pitchFamily="34" charset="0"/>
                <a:cs typeface="Calibri" panose="020F0502020204030204" pitchFamily="34" charset="0"/>
                <a:sym typeface="Calibri"/>
              </a:rPr>
              <a:t>We </a:t>
            </a:r>
            <a:r>
              <a:rPr lang="en" sz="1200" dirty="0">
                <a:latin typeface="Calibri" panose="020F0502020204030204" pitchFamily="34" charset="0"/>
                <a:cs typeface="Calibri" panose="020F0502020204030204" pitchFamily="34" charset="0"/>
                <a:sym typeface="Calibri"/>
              </a:rPr>
              <a:t>will also be sharing back a summary of ideas generated during our small group discussion as well! </a:t>
            </a:r>
          </a:p>
          <a:p>
            <a:pPr marL="171450" lvl="0" indent="-171450" algn="l" rtl="0">
              <a:lnSpc>
                <a:spcPct val="115000"/>
              </a:lnSpc>
              <a:spcBef>
                <a:spcPts val="0"/>
              </a:spcBef>
              <a:spcAft>
                <a:spcPts val="0"/>
              </a:spcAft>
            </a:pPr>
            <a:r>
              <a:rPr lang="en" sz="1200" dirty="0" smtClean="0">
                <a:latin typeface="Calibri" panose="020F0502020204030204" pitchFamily="34" charset="0"/>
                <a:cs typeface="Calibri" panose="020F0502020204030204" pitchFamily="34" charset="0"/>
                <a:sym typeface="Calibri"/>
              </a:rPr>
              <a:t>This </a:t>
            </a:r>
            <a:r>
              <a:rPr lang="en" sz="1200" dirty="0">
                <a:latin typeface="Calibri" panose="020F0502020204030204" pitchFamily="34" charset="0"/>
                <a:cs typeface="Calibri" panose="020F0502020204030204" pitchFamily="34" charset="0"/>
                <a:sym typeface="Calibri"/>
              </a:rPr>
              <a:t>presentation is supported by the Office of Population Affairs (OPA</a:t>
            </a:r>
            <a:r>
              <a:rPr lang="en" sz="1200" dirty="0" smtClean="0">
                <a:latin typeface="Calibri" panose="020F0502020204030204" pitchFamily="34" charset="0"/>
                <a:cs typeface="Calibri" panose="020F0502020204030204" pitchFamily="34" charset="0"/>
                <a:sym typeface="Calibri"/>
              </a:rPr>
              <a:t>).</a:t>
            </a:r>
          </a:p>
          <a:p>
            <a:pPr marL="171450" lvl="0" indent="-171450" algn="l" rtl="0">
              <a:lnSpc>
                <a:spcPct val="115000"/>
              </a:lnSpc>
              <a:spcBef>
                <a:spcPts val="0"/>
              </a:spcBef>
              <a:spcAft>
                <a:spcPts val="0"/>
              </a:spcAft>
            </a:pPr>
            <a:r>
              <a:rPr lang="en" sz="1200" dirty="0" smtClean="0">
                <a:latin typeface="Calibri" panose="020F0502020204030204" pitchFamily="34" charset="0"/>
                <a:cs typeface="Calibri" panose="020F0502020204030204" pitchFamily="34" charset="0"/>
                <a:sym typeface="Calibri"/>
              </a:rPr>
              <a:t>Its </a:t>
            </a:r>
            <a:r>
              <a:rPr lang="en" sz="1200" dirty="0">
                <a:latin typeface="Calibri" panose="020F0502020204030204" pitchFamily="34" charset="0"/>
                <a:cs typeface="Calibri" panose="020F0502020204030204" pitchFamily="34" charset="0"/>
                <a:sym typeface="Calibri"/>
              </a:rPr>
              <a:t>contents are solely the responsibility of the authors and do not necessarily represent the official views of OPA, or HHS</a:t>
            </a:r>
            <a:r>
              <a:rPr lang="en" sz="1200" dirty="0" smtClean="0">
                <a:latin typeface="Calibri" panose="020F0502020204030204" pitchFamily="34" charset="0"/>
                <a:cs typeface="Calibri" panose="020F0502020204030204" pitchFamily="34" charset="0"/>
                <a:sym typeface="Calibri"/>
              </a:rPr>
              <a:t>.</a:t>
            </a:r>
            <a:endParaRPr sz="1200" dirty="0">
              <a:latin typeface="Calibri" panose="020F0502020204030204" pitchFamily="34" charset="0"/>
              <a:cs typeface="Calibri" panose="020F0502020204030204" pitchFamily="34" charset="0"/>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e3e1c4b74b_0_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en" sz="1200" dirty="0">
                <a:latin typeface="Calibri" panose="020F0502020204030204" pitchFamily="34" charset="0"/>
                <a:cs typeface="Calibri" panose="020F0502020204030204" pitchFamily="34" charset="0"/>
              </a:rPr>
              <a:t>Over the past 5 years, our team has worked to develop a conceptual model that illustrates the process of creating innovations in public </a:t>
            </a:r>
            <a:r>
              <a:rPr lang="en" sz="1200" dirty="0" smtClean="0">
                <a:latin typeface="Calibri" panose="020F0502020204030204" pitchFamily="34" charset="0"/>
                <a:cs typeface="Calibri" panose="020F0502020204030204" pitchFamily="34" charset="0"/>
              </a:rPr>
              <a:t>health.</a:t>
            </a:r>
          </a:p>
          <a:p>
            <a:pPr marL="171450" lvl="0" indent="-171450" algn="l" rtl="0">
              <a:spcBef>
                <a:spcPts val="0"/>
              </a:spcBef>
              <a:spcAft>
                <a:spcPts val="0"/>
              </a:spcAft>
            </a:pPr>
            <a:r>
              <a:rPr lang="en" sz="1200" dirty="0" smtClean="0">
                <a:latin typeface="Calibri" panose="020F0502020204030204" pitchFamily="34" charset="0"/>
                <a:cs typeface="Calibri" panose="020F0502020204030204" pitchFamily="34" charset="0"/>
              </a:rPr>
              <a:t>The </a:t>
            </a:r>
            <a:r>
              <a:rPr lang="en" sz="1200" dirty="0">
                <a:latin typeface="Calibri" panose="020F0502020204030204" pitchFamily="34" charset="0"/>
                <a:cs typeface="Calibri" panose="020F0502020204030204" pitchFamily="34" charset="0"/>
              </a:rPr>
              <a:t>graphic on the screen represents our </a:t>
            </a:r>
            <a:r>
              <a:rPr lang="en" sz="1200" dirty="0" smtClean="0">
                <a:latin typeface="Calibri" panose="020F0502020204030204" pitchFamily="34" charset="0"/>
                <a:cs typeface="Calibri" panose="020F0502020204030204" pitchFamily="34" charset="0"/>
              </a:rPr>
              <a:t>model.</a:t>
            </a:r>
          </a:p>
          <a:p>
            <a:pPr marL="171450" lvl="0" indent="-171450" algn="l" rtl="0">
              <a:spcBef>
                <a:spcPts val="0"/>
              </a:spcBef>
              <a:spcAft>
                <a:spcPts val="0"/>
              </a:spcAft>
            </a:pPr>
            <a:r>
              <a:rPr lang="en" sz="1200" dirty="0" smtClean="0">
                <a:latin typeface="Calibri" panose="020F0502020204030204" pitchFamily="34" charset="0"/>
                <a:cs typeface="Calibri" panose="020F0502020204030204" pitchFamily="34" charset="0"/>
              </a:rPr>
              <a:t>This </a:t>
            </a:r>
            <a:r>
              <a:rPr lang="en" sz="1200" dirty="0">
                <a:latin typeface="Calibri" panose="020F0502020204030204" pitchFamily="34" charset="0"/>
                <a:cs typeface="Calibri" panose="020F0502020204030204" pitchFamily="34" charset="0"/>
              </a:rPr>
              <a:t>model is meant to describe key aspects of a developmental process that takes place in a fluid environment, shaped by policy and </a:t>
            </a:r>
            <a:r>
              <a:rPr lang="en" sz="1200" dirty="0" smtClean="0">
                <a:latin typeface="Calibri" panose="020F0502020204030204" pitchFamily="34" charset="0"/>
                <a:cs typeface="Calibri" panose="020F0502020204030204" pitchFamily="34" charset="0"/>
              </a:rPr>
              <a:t>climate.</a:t>
            </a:r>
          </a:p>
          <a:p>
            <a:pPr marL="171450" lvl="0" indent="-171450" algn="l" rtl="0">
              <a:spcBef>
                <a:spcPts val="0"/>
              </a:spcBef>
              <a:spcAft>
                <a:spcPts val="0"/>
              </a:spcAft>
            </a:pPr>
            <a:r>
              <a:rPr lang="en" sz="1200" dirty="0" smtClean="0">
                <a:latin typeface="Calibri" panose="020F0502020204030204" pitchFamily="34" charset="0"/>
                <a:cs typeface="Calibri" panose="020F0502020204030204" pitchFamily="34" charset="0"/>
              </a:rPr>
              <a:t>It </a:t>
            </a:r>
            <a:r>
              <a:rPr lang="en" sz="1200" dirty="0">
                <a:latin typeface="Calibri" panose="020F0502020204030204" pitchFamily="34" charset="0"/>
                <a:cs typeface="Calibri" panose="020F0502020204030204" pitchFamily="34" charset="0"/>
              </a:rPr>
              <a:t>is depicted as a feedback loop to show that innovation is both an outcome and starting </a:t>
            </a:r>
            <a:r>
              <a:rPr lang="en" sz="1200" dirty="0" smtClean="0">
                <a:latin typeface="Calibri" panose="020F0502020204030204" pitchFamily="34" charset="0"/>
                <a:cs typeface="Calibri" panose="020F0502020204030204" pitchFamily="34" charset="0"/>
              </a:rPr>
              <a:t>point.</a:t>
            </a:r>
          </a:p>
          <a:p>
            <a:pPr marL="171450" lvl="0" indent="-171450" algn="l" rtl="0">
              <a:spcBef>
                <a:spcPts val="0"/>
              </a:spcBef>
              <a:spcAft>
                <a:spcPts val="0"/>
              </a:spcAft>
            </a:pPr>
            <a:r>
              <a:rPr lang="en" sz="1200" dirty="0" smtClean="0">
                <a:latin typeface="Calibri" panose="020F0502020204030204" pitchFamily="34" charset="0"/>
                <a:cs typeface="Calibri" panose="020F0502020204030204" pitchFamily="34" charset="0"/>
              </a:rPr>
              <a:t>Before </a:t>
            </a:r>
            <a:r>
              <a:rPr lang="en" sz="1200" dirty="0">
                <a:latin typeface="Calibri" panose="020F0502020204030204" pitchFamily="34" charset="0"/>
                <a:cs typeface="Calibri" panose="020F0502020204030204" pitchFamily="34" charset="0"/>
              </a:rPr>
              <a:t>describing the different components in the model, I’ll share a brief history of how this model came to be</a:t>
            </a:r>
            <a:r>
              <a:rPr lang="en" sz="1200" dirty="0" smtClean="0">
                <a:latin typeface="Calibri" panose="020F0502020204030204" pitchFamily="34" charset="0"/>
                <a:cs typeface="Calibri" panose="020F0502020204030204" pitchFamily="34" charset="0"/>
              </a:rPr>
              <a:t>.</a:t>
            </a:r>
            <a:endParaRPr sz="1200" dirty="0">
              <a:latin typeface="Calibri" panose="020F0502020204030204" pitchFamily="34" charset="0"/>
              <a:cs typeface="Calibri" panose="020F0502020204030204" pitchFamily="34" charset="0"/>
            </a:endParaRPr>
          </a:p>
          <a:p>
            <a:pPr marL="171450" lvl="0" indent="-171450" algn="l" rtl="0">
              <a:spcBef>
                <a:spcPts val="0"/>
              </a:spcBef>
              <a:spcAft>
                <a:spcPts val="0"/>
              </a:spcAft>
            </a:pPr>
            <a:r>
              <a:rPr lang="en" sz="1200" dirty="0">
                <a:latin typeface="Calibri" panose="020F0502020204030204" pitchFamily="34" charset="0"/>
                <a:cs typeface="Calibri" panose="020F0502020204030204" pitchFamily="34" charset="0"/>
              </a:rPr>
              <a:t>When we started the iTP3 project, we adapted an existing conceptual model called the Interactive Systems Framework, which was developed by Dr. Abe </a:t>
            </a:r>
            <a:r>
              <a:rPr lang="en" sz="1200" dirty="0" smtClean="0">
                <a:latin typeface="Calibri" panose="020F0502020204030204" pitchFamily="34" charset="0"/>
                <a:cs typeface="Calibri" panose="020F0502020204030204" pitchFamily="34" charset="0"/>
              </a:rPr>
              <a:t>Wandersman.</a:t>
            </a:r>
          </a:p>
          <a:p>
            <a:pPr marL="171450" lvl="0" indent="-171450" algn="l" rtl="0">
              <a:spcBef>
                <a:spcPts val="0"/>
              </a:spcBef>
              <a:spcAft>
                <a:spcPts val="0"/>
              </a:spcAft>
            </a:pPr>
            <a:r>
              <a:rPr lang="en" sz="1200" dirty="0" smtClean="0">
                <a:latin typeface="Calibri" panose="020F0502020204030204" pitchFamily="34" charset="0"/>
                <a:cs typeface="Calibri" panose="020F0502020204030204" pitchFamily="34" charset="0"/>
              </a:rPr>
              <a:t>This </a:t>
            </a:r>
            <a:r>
              <a:rPr lang="en" sz="1200" dirty="0">
                <a:latin typeface="Calibri" panose="020F0502020204030204" pitchFamily="34" charset="0"/>
                <a:cs typeface="Calibri" panose="020F0502020204030204" pitchFamily="34" charset="0"/>
              </a:rPr>
              <a:t>model has been used to translate innovative programs and approaches into practice across a variety of health topics. </a:t>
            </a:r>
            <a:endParaRPr lang="en" sz="1200" dirty="0" smtClean="0">
              <a:latin typeface="Calibri" panose="020F0502020204030204" pitchFamily="34" charset="0"/>
              <a:cs typeface="Calibri" panose="020F0502020204030204" pitchFamily="34" charset="0"/>
            </a:endParaRPr>
          </a:p>
          <a:p>
            <a:pPr marL="171450" lvl="0" indent="-171450" algn="l" rtl="0">
              <a:spcBef>
                <a:spcPts val="0"/>
              </a:spcBef>
              <a:spcAft>
                <a:spcPts val="0"/>
              </a:spcAft>
            </a:pPr>
            <a:r>
              <a:rPr lang="en" sz="1200" dirty="0" smtClean="0">
                <a:latin typeface="Calibri" panose="020F0502020204030204" pitchFamily="34" charset="0"/>
                <a:cs typeface="Calibri" panose="020F0502020204030204" pitchFamily="34" charset="0"/>
              </a:rPr>
              <a:t>The </a:t>
            </a:r>
            <a:r>
              <a:rPr lang="en" sz="1200" dirty="0">
                <a:latin typeface="Calibri" panose="020F0502020204030204" pitchFamily="34" charset="0"/>
                <a:cs typeface="Calibri" panose="020F0502020204030204" pitchFamily="34" charset="0"/>
              </a:rPr>
              <a:t>model illustrates how to build organizational and innovation-specific capacity to execute new products or processes in healthcare settings. </a:t>
            </a:r>
            <a:endParaRPr lang="en" sz="1200" dirty="0" smtClean="0">
              <a:latin typeface="Calibri" panose="020F0502020204030204" pitchFamily="34" charset="0"/>
              <a:cs typeface="Calibri" panose="020F0502020204030204" pitchFamily="34" charset="0"/>
            </a:endParaRPr>
          </a:p>
          <a:p>
            <a:pPr marL="171450" lvl="0" indent="-171450" algn="l" rtl="0">
              <a:spcBef>
                <a:spcPts val="0"/>
              </a:spcBef>
              <a:spcAft>
                <a:spcPts val="0"/>
              </a:spcAft>
            </a:pPr>
            <a:r>
              <a:rPr lang="en" sz="1200" dirty="0" smtClean="0">
                <a:latin typeface="Calibri" panose="020F0502020204030204" pitchFamily="34" charset="0"/>
                <a:cs typeface="Calibri" panose="020F0502020204030204" pitchFamily="34" charset="0"/>
              </a:rPr>
              <a:t>It </a:t>
            </a:r>
            <a:r>
              <a:rPr lang="en" sz="1200" dirty="0">
                <a:latin typeface="Calibri" panose="020F0502020204030204" pitchFamily="34" charset="0"/>
                <a:cs typeface="Calibri" panose="020F0502020204030204" pitchFamily="34" charset="0"/>
              </a:rPr>
              <a:t>also shows how innovation is embedded within a larger context of policy and research that influences the extent an innovation can be adopted and replicated. </a:t>
            </a:r>
            <a:endParaRPr sz="1200" dirty="0">
              <a:latin typeface="Calibri" panose="020F0502020204030204" pitchFamily="34" charset="0"/>
              <a:cs typeface="Calibri" panose="020F0502020204030204" pitchFamily="34" charset="0"/>
            </a:endParaRPr>
          </a:p>
          <a:p>
            <a:pPr marL="171450" lvl="0" indent="-171450" algn="l" rtl="0">
              <a:spcBef>
                <a:spcPts val="0"/>
              </a:spcBef>
              <a:spcAft>
                <a:spcPts val="0"/>
              </a:spcAft>
            </a:pPr>
            <a:r>
              <a:rPr lang="en" sz="1200" dirty="0">
                <a:latin typeface="Calibri" panose="020F0502020204030204" pitchFamily="34" charset="0"/>
                <a:cs typeface="Calibri" panose="020F0502020204030204" pitchFamily="34" charset="0"/>
              </a:rPr>
              <a:t>The ISF model is very helpful and we have successfully used it in other projects. </a:t>
            </a:r>
            <a:endParaRPr lang="en" sz="1200" dirty="0" smtClean="0">
              <a:latin typeface="Calibri" panose="020F0502020204030204" pitchFamily="34" charset="0"/>
              <a:cs typeface="Calibri" panose="020F0502020204030204" pitchFamily="34" charset="0"/>
            </a:endParaRPr>
          </a:p>
          <a:p>
            <a:pPr marL="171450" lvl="0" indent="-171450" algn="l" rtl="0">
              <a:spcBef>
                <a:spcPts val="0"/>
              </a:spcBef>
              <a:spcAft>
                <a:spcPts val="0"/>
              </a:spcAft>
            </a:pPr>
            <a:r>
              <a:rPr lang="en" sz="1200" dirty="0" smtClean="0">
                <a:latin typeface="Calibri" panose="020F0502020204030204" pitchFamily="34" charset="0"/>
                <a:cs typeface="Calibri" panose="020F0502020204030204" pitchFamily="34" charset="0"/>
              </a:rPr>
              <a:t>However</a:t>
            </a:r>
            <a:r>
              <a:rPr lang="en" sz="1200" dirty="0">
                <a:latin typeface="Calibri" panose="020F0502020204030204" pitchFamily="34" charset="0"/>
                <a:cs typeface="Calibri" panose="020F0502020204030204" pitchFamily="34" charset="0"/>
              </a:rPr>
              <a:t>, overtime, we realized that when adapting it for iTP3, the ISF didn’t capture one of the critical component to innovation--the development part. Essentially, we needed a model to illustrate the activities that take place before those described in the ISF--one that showed a </a:t>
            </a:r>
            <a:r>
              <a:rPr lang="en" sz="1200" i="0" dirty="0">
                <a:latin typeface="Calibri" panose="020F0502020204030204" pitchFamily="34" charset="0"/>
                <a:cs typeface="Calibri" panose="020F0502020204030204" pitchFamily="34" charset="0"/>
              </a:rPr>
              <a:t>process for developing innovations,</a:t>
            </a:r>
            <a:r>
              <a:rPr lang="en" sz="1200" dirty="0">
                <a:latin typeface="Calibri" panose="020F0502020204030204" pitchFamily="34" charset="0"/>
                <a:cs typeface="Calibri" panose="020F0502020204030204" pitchFamily="34" charset="0"/>
              </a:rPr>
              <a:t> prior to translating them into practice</a:t>
            </a:r>
            <a:r>
              <a:rPr lang="en" sz="1200" dirty="0" smtClean="0">
                <a:latin typeface="Calibri" panose="020F0502020204030204" pitchFamily="34" charset="0"/>
                <a:cs typeface="Calibri" panose="020F0502020204030204" pitchFamily="34" charset="0"/>
              </a:rPr>
              <a:t>.</a:t>
            </a:r>
            <a:endParaRPr sz="1200" dirty="0">
              <a:latin typeface="Calibri" panose="020F0502020204030204" pitchFamily="34" charset="0"/>
              <a:cs typeface="Calibri" panose="020F0502020204030204" pitchFamily="34" charset="0"/>
            </a:endParaRPr>
          </a:p>
          <a:p>
            <a:pPr marL="171450" lvl="0" indent="-171450" algn="l" rtl="0">
              <a:spcBef>
                <a:spcPts val="0"/>
              </a:spcBef>
              <a:spcAft>
                <a:spcPts val="0"/>
              </a:spcAft>
            </a:pPr>
            <a:r>
              <a:rPr lang="en" sz="1200" dirty="0">
                <a:latin typeface="Calibri" panose="020F0502020204030204" pitchFamily="34" charset="0"/>
                <a:cs typeface="Calibri" panose="020F0502020204030204" pitchFamily="34" charset="0"/>
              </a:rPr>
              <a:t>Over the last 5 years of iTP3, we evaluated the process of innovation as more than 20 iTP3 funded organizations developed new teenage pregnancy prevention programs. </a:t>
            </a:r>
            <a:endParaRPr lang="en" sz="1200" dirty="0" smtClean="0">
              <a:latin typeface="Calibri" panose="020F0502020204030204" pitchFamily="34" charset="0"/>
              <a:cs typeface="Calibri" panose="020F0502020204030204" pitchFamily="34" charset="0"/>
            </a:endParaRPr>
          </a:p>
          <a:p>
            <a:pPr marL="171450" lvl="0" indent="-171450" algn="l" rtl="0">
              <a:spcBef>
                <a:spcPts val="0"/>
              </a:spcBef>
              <a:spcAft>
                <a:spcPts val="0"/>
              </a:spcAft>
            </a:pPr>
            <a:r>
              <a:rPr lang="en" sz="1200" dirty="0" smtClean="0">
                <a:latin typeface="Calibri" panose="020F0502020204030204" pitchFamily="34" charset="0"/>
                <a:cs typeface="Calibri" panose="020F0502020204030204" pitchFamily="34" charset="0"/>
              </a:rPr>
              <a:t>We </a:t>
            </a:r>
            <a:r>
              <a:rPr lang="en" sz="1200" dirty="0">
                <a:latin typeface="Calibri" panose="020F0502020204030204" pitchFamily="34" charset="0"/>
                <a:cs typeface="Calibri" panose="020F0502020204030204" pitchFamily="34" charset="0"/>
              </a:rPr>
              <a:t>sought expert feedback from Dr. Wandersman, our internal innovative advisory committee, our counterpart in technology, the Power to Decide, OPA, and a group of adolescent health experts across the country. </a:t>
            </a:r>
            <a:endParaRPr lang="en" sz="1200" dirty="0" smtClean="0">
              <a:latin typeface="Calibri" panose="020F0502020204030204" pitchFamily="34" charset="0"/>
              <a:cs typeface="Calibri" panose="020F0502020204030204" pitchFamily="34" charset="0"/>
            </a:endParaRPr>
          </a:p>
          <a:p>
            <a:pPr marL="171450" lvl="0" indent="-171450" algn="l" rtl="0">
              <a:spcBef>
                <a:spcPts val="0"/>
              </a:spcBef>
              <a:spcAft>
                <a:spcPts val="0"/>
              </a:spcAft>
            </a:pPr>
            <a:r>
              <a:rPr lang="en" sz="1200" dirty="0" smtClean="0">
                <a:latin typeface="Calibri" panose="020F0502020204030204" pitchFamily="34" charset="0"/>
                <a:cs typeface="Calibri" panose="020F0502020204030204" pitchFamily="34" charset="0"/>
              </a:rPr>
              <a:t>All </a:t>
            </a:r>
            <a:r>
              <a:rPr lang="en" sz="1200" dirty="0">
                <a:latin typeface="Calibri" panose="020F0502020204030204" pitchFamily="34" charset="0"/>
                <a:cs typeface="Calibri" panose="020F0502020204030204" pitchFamily="34" charset="0"/>
              </a:rPr>
              <a:t>of this data and consultation has resulted in the model that we are presenting to you today</a:t>
            </a:r>
            <a:r>
              <a:rPr lang="en" sz="1200" dirty="0" smtClean="0">
                <a:latin typeface="Calibri" panose="020F0502020204030204" pitchFamily="34" charset="0"/>
                <a:cs typeface="Calibri" panose="020F0502020204030204" pitchFamily="34" charset="0"/>
              </a:rPr>
              <a:t>.</a:t>
            </a:r>
            <a:endParaRPr sz="1200" dirty="0">
              <a:latin typeface="Calibri" panose="020F0502020204030204" pitchFamily="34" charset="0"/>
              <a:cs typeface="Calibri" panose="020F0502020204030204" pitchFamily="34" charset="0"/>
            </a:endParaRPr>
          </a:p>
          <a:p>
            <a:pPr marL="171450" lvl="0" indent="-171450" algn="l" rtl="0">
              <a:spcBef>
                <a:spcPts val="0"/>
              </a:spcBef>
              <a:spcAft>
                <a:spcPts val="0"/>
              </a:spcAft>
            </a:pPr>
            <a:endParaRPr sz="1200" b="1" dirty="0">
              <a:latin typeface="Calibri" panose="020F0502020204030204" pitchFamily="34" charset="0"/>
              <a:cs typeface="Calibri" panose="020F0502020204030204" pitchFamily="34" charset="0"/>
            </a:endParaRPr>
          </a:p>
        </p:txBody>
      </p:sp>
      <p:sp>
        <p:nvSpPr>
          <p:cNvPr id="236" name="Google Shape;236;ge3e1c4b74b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e3e1c4b74b_0_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en" sz="1200" dirty="0">
                <a:latin typeface="Calibri" panose="020F0502020204030204" pitchFamily="34" charset="0"/>
                <a:cs typeface="Calibri" panose="020F0502020204030204" pitchFamily="34" charset="0"/>
              </a:rPr>
              <a:t>To understand how to develop innovations, we must first understand the context in which they occur</a:t>
            </a:r>
            <a:r>
              <a:rPr lang="en" sz="1200" dirty="0" smtClean="0">
                <a:latin typeface="Calibri" panose="020F0502020204030204" pitchFamily="34" charset="0"/>
                <a:cs typeface="Calibri" panose="020F0502020204030204" pitchFamily="34" charset="0"/>
              </a:rPr>
              <a:t>.</a:t>
            </a:r>
            <a:endParaRPr sz="1200" dirty="0">
              <a:latin typeface="Calibri" panose="020F0502020204030204" pitchFamily="34" charset="0"/>
              <a:cs typeface="Calibri" panose="020F0502020204030204" pitchFamily="34" charset="0"/>
            </a:endParaRPr>
          </a:p>
          <a:p>
            <a:pPr marL="171450" lvl="0" indent="-171450" algn="l" rtl="0">
              <a:spcBef>
                <a:spcPts val="0"/>
              </a:spcBef>
              <a:spcAft>
                <a:spcPts val="0"/>
              </a:spcAft>
            </a:pPr>
            <a:r>
              <a:rPr lang="en" sz="1200" dirty="0">
                <a:latin typeface="Calibri" panose="020F0502020204030204" pitchFamily="34" charset="0"/>
                <a:cs typeface="Calibri" panose="020F0502020204030204" pitchFamily="34" charset="0"/>
              </a:rPr>
              <a:t>An innovation like a new health product, process, or program is developed within an existing condition, and the degree to which an innovation will be accepted or adopted is based on historical circumstances. </a:t>
            </a:r>
            <a:endParaRPr lang="en" sz="1200" dirty="0" smtClean="0">
              <a:latin typeface="Calibri" panose="020F0502020204030204" pitchFamily="34" charset="0"/>
              <a:cs typeface="Calibri" panose="020F0502020204030204" pitchFamily="34" charset="0"/>
            </a:endParaRPr>
          </a:p>
          <a:p>
            <a:pPr marL="171450" lvl="0" indent="-171450" algn="l" rtl="0">
              <a:spcBef>
                <a:spcPts val="0"/>
              </a:spcBef>
              <a:spcAft>
                <a:spcPts val="0"/>
              </a:spcAft>
            </a:pPr>
            <a:r>
              <a:rPr lang="en" sz="1200" dirty="0" smtClean="0">
                <a:latin typeface="Calibri" panose="020F0502020204030204" pitchFamily="34" charset="0"/>
                <a:cs typeface="Calibri" panose="020F0502020204030204" pitchFamily="34" charset="0"/>
              </a:rPr>
              <a:t>In </a:t>
            </a:r>
            <a:r>
              <a:rPr lang="en" sz="1200" dirty="0">
                <a:latin typeface="Calibri" panose="020F0502020204030204" pitchFamily="34" charset="0"/>
                <a:cs typeface="Calibri" panose="020F0502020204030204" pitchFamily="34" charset="0"/>
              </a:rPr>
              <a:t>order to represent this context, our model shows the “status quo.” </a:t>
            </a:r>
            <a:endParaRPr lang="en" sz="1200" dirty="0" smtClean="0">
              <a:latin typeface="Calibri" panose="020F0502020204030204" pitchFamily="34" charset="0"/>
              <a:cs typeface="Calibri" panose="020F0502020204030204" pitchFamily="34" charset="0"/>
            </a:endParaRPr>
          </a:p>
          <a:p>
            <a:pPr marL="171450" lvl="0" indent="-171450" algn="l" rtl="0">
              <a:spcBef>
                <a:spcPts val="0"/>
              </a:spcBef>
              <a:spcAft>
                <a:spcPts val="0"/>
              </a:spcAft>
            </a:pPr>
            <a:r>
              <a:rPr lang="en" sz="1200" dirty="0" smtClean="0">
                <a:latin typeface="Calibri" panose="020F0502020204030204" pitchFamily="34" charset="0"/>
                <a:cs typeface="Calibri" panose="020F0502020204030204" pitchFamily="34" charset="0"/>
              </a:rPr>
              <a:t>The </a:t>
            </a:r>
            <a:r>
              <a:rPr lang="en" sz="1200" dirty="0">
                <a:latin typeface="Calibri" panose="020F0502020204030204" pitchFamily="34" charset="0"/>
                <a:cs typeface="Calibri" panose="020F0502020204030204" pitchFamily="34" charset="0"/>
              </a:rPr>
              <a:t>status quo is the prologue to innovation. </a:t>
            </a:r>
            <a:endParaRPr lang="en" sz="1200" dirty="0" smtClean="0">
              <a:latin typeface="Calibri" panose="020F0502020204030204" pitchFamily="34" charset="0"/>
              <a:cs typeface="Calibri" panose="020F0502020204030204" pitchFamily="34" charset="0"/>
            </a:endParaRPr>
          </a:p>
          <a:p>
            <a:pPr marL="171450" lvl="0" indent="-171450" algn="l" rtl="0">
              <a:spcBef>
                <a:spcPts val="0"/>
              </a:spcBef>
              <a:spcAft>
                <a:spcPts val="0"/>
              </a:spcAft>
            </a:pPr>
            <a:r>
              <a:rPr lang="en" sz="1200" dirty="0" smtClean="0">
                <a:latin typeface="Calibri" panose="020F0502020204030204" pitchFamily="34" charset="0"/>
                <a:cs typeface="Calibri" panose="020F0502020204030204" pitchFamily="34" charset="0"/>
              </a:rPr>
              <a:t>It </a:t>
            </a:r>
            <a:r>
              <a:rPr lang="en" sz="1200" dirty="0">
                <a:latin typeface="Calibri" panose="020F0502020204030204" pitchFamily="34" charset="0"/>
                <a:cs typeface="Calibri" panose="020F0502020204030204" pitchFamily="34" charset="0"/>
              </a:rPr>
              <a:t>is the current state of the field and includes both climate and macro policy</a:t>
            </a:r>
            <a:r>
              <a:rPr lang="en" sz="1200" dirty="0" smtClean="0">
                <a:latin typeface="Calibri" panose="020F0502020204030204" pitchFamily="34" charset="0"/>
                <a:cs typeface="Calibri" panose="020F0502020204030204" pitchFamily="34" charset="0"/>
              </a:rPr>
              <a:t>.</a:t>
            </a:r>
            <a:endParaRPr sz="1200" dirty="0">
              <a:latin typeface="Calibri" panose="020F0502020204030204" pitchFamily="34" charset="0"/>
              <a:cs typeface="Calibri" panose="020F0502020204030204" pitchFamily="34" charset="0"/>
            </a:endParaRPr>
          </a:p>
          <a:p>
            <a:pPr marL="171450" lvl="0" indent="-171450" algn="l" rtl="0">
              <a:spcBef>
                <a:spcPts val="0"/>
              </a:spcBef>
              <a:spcAft>
                <a:spcPts val="0"/>
              </a:spcAft>
            </a:pPr>
            <a:r>
              <a:rPr lang="en" sz="1200" dirty="0">
                <a:latin typeface="Calibri" panose="020F0502020204030204" pitchFamily="34" charset="0"/>
                <a:cs typeface="Calibri" panose="020F0502020204030204" pitchFamily="34" charset="0"/>
              </a:rPr>
              <a:t>Thomas Kuhn proposes in his book, “Structure of Scientific Revolutions,” that new theories replace old ones rather than building on them. </a:t>
            </a:r>
            <a:endParaRPr lang="en" sz="1200" dirty="0" smtClean="0">
              <a:latin typeface="Calibri" panose="020F0502020204030204" pitchFamily="34" charset="0"/>
              <a:cs typeface="Calibri" panose="020F0502020204030204" pitchFamily="34" charset="0"/>
            </a:endParaRPr>
          </a:p>
          <a:p>
            <a:pPr marL="171450" lvl="0" indent="-171450" algn="l" rtl="0">
              <a:spcBef>
                <a:spcPts val="0"/>
              </a:spcBef>
              <a:spcAft>
                <a:spcPts val="0"/>
              </a:spcAft>
            </a:pPr>
            <a:r>
              <a:rPr lang="en" sz="1200" dirty="0" smtClean="0">
                <a:latin typeface="Calibri" panose="020F0502020204030204" pitchFamily="34" charset="0"/>
                <a:cs typeface="Calibri" panose="020F0502020204030204" pitchFamily="34" charset="0"/>
              </a:rPr>
              <a:t>He </a:t>
            </a:r>
            <a:r>
              <a:rPr lang="en" sz="1200" dirty="0">
                <a:latin typeface="Calibri" panose="020F0502020204030204" pitchFamily="34" charset="0"/>
                <a:cs typeface="Calibri" panose="020F0502020204030204" pitchFamily="34" charset="0"/>
              </a:rPr>
              <a:t>describes the 4 staged process  of emergence, normal science, crisis, and revolution as the lifecycle of a scientific paradigm. </a:t>
            </a:r>
            <a:endParaRPr lang="en" sz="1200" dirty="0" smtClean="0">
              <a:latin typeface="Calibri" panose="020F0502020204030204" pitchFamily="34" charset="0"/>
              <a:cs typeface="Calibri" panose="020F0502020204030204" pitchFamily="34" charset="0"/>
            </a:endParaRPr>
          </a:p>
          <a:p>
            <a:pPr marL="171450" lvl="0" indent="-171450" algn="l" rtl="0">
              <a:spcBef>
                <a:spcPts val="0"/>
              </a:spcBef>
              <a:spcAft>
                <a:spcPts val="0"/>
              </a:spcAft>
            </a:pPr>
            <a:r>
              <a:rPr lang="en" sz="1200" dirty="0" smtClean="0">
                <a:latin typeface="Calibri" panose="020F0502020204030204" pitchFamily="34" charset="0"/>
                <a:cs typeface="Calibri" panose="020F0502020204030204" pitchFamily="34" charset="0"/>
              </a:rPr>
              <a:t>The </a:t>
            </a:r>
            <a:r>
              <a:rPr lang="en" sz="1200" dirty="0">
                <a:latin typeface="Calibri" panose="020F0502020204030204" pitchFamily="34" charset="0"/>
                <a:cs typeface="Calibri" panose="020F0502020204030204" pitchFamily="34" charset="0"/>
              </a:rPr>
              <a:t>Kuhnian idea of “normal science” and “crisis” are useful to understand the junction at which an innovation can be introduced. </a:t>
            </a:r>
            <a:endParaRPr sz="1200" dirty="0">
              <a:latin typeface="Calibri" panose="020F0502020204030204" pitchFamily="34" charset="0"/>
              <a:cs typeface="Calibri" panose="020F0502020204030204" pitchFamily="34" charset="0"/>
            </a:endParaRPr>
          </a:p>
          <a:p>
            <a:pPr marL="171450" lvl="0" indent="-171450" algn="l" rtl="0">
              <a:spcBef>
                <a:spcPts val="0"/>
              </a:spcBef>
              <a:spcAft>
                <a:spcPts val="0"/>
              </a:spcAft>
            </a:pPr>
            <a:r>
              <a:rPr lang="en" sz="1200" dirty="0">
                <a:latin typeface="Calibri" panose="020F0502020204030204" pitchFamily="34" charset="0"/>
                <a:cs typeface="Calibri" panose="020F0502020204030204" pitchFamily="34" charset="0"/>
              </a:rPr>
              <a:t>Two things must be present for the potential of innovation to occur. </a:t>
            </a:r>
            <a:endParaRPr lang="en" sz="1200" dirty="0" smtClean="0">
              <a:latin typeface="Calibri" panose="020F0502020204030204" pitchFamily="34" charset="0"/>
              <a:cs typeface="Calibri" panose="020F0502020204030204" pitchFamily="34" charset="0"/>
            </a:endParaRPr>
          </a:p>
          <a:p>
            <a:pPr marL="171450" lvl="0" indent="-171450" algn="l" rtl="0">
              <a:spcBef>
                <a:spcPts val="0"/>
              </a:spcBef>
              <a:spcAft>
                <a:spcPts val="0"/>
              </a:spcAft>
            </a:pPr>
            <a:r>
              <a:rPr lang="en" sz="1200" dirty="0" smtClean="0">
                <a:latin typeface="Calibri" panose="020F0502020204030204" pitchFamily="34" charset="0"/>
                <a:cs typeface="Calibri" panose="020F0502020204030204" pitchFamily="34" charset="0"/>
              </a:rPr>
              <a:t>First</a:t>
            </a:r>
            <a:r>
              <a:rPr lang="en" sz="1200" dirty="0">
                <a:latin typeface="Calibri" panose="020F0502020204030204" pitchFamily="34" charset="0"/>
                <a:cs typeface="Calibri" panose="020F0502020204030204" pitchFamily="34" charset="0"/>
              </a:rPr>
              <a:t>, people must be dissatisfied with current circumstances. </a:t>
            </a:r>
            <a:endParaRPr lang="en" sz="1200" dirty="0" smtClean="0">
              <a:latin typeface="Calibri" panose="020F0502020204030204" pitchFamily="34" charset="0"/>
              <a:cs typeface="Calibri" panose="020F0502020204030204" pitchFamily="34" charset="0"/>
            </a:endParaRPr>
          </a:p>
          <a:p>
            <a:pPr marL="171450" lvl="0" indent="-171450" algn="l" rtl="0">
              <a:spcBef>
                <a:spcPts val="0"/>
              </a:spcBef>
              <a:spcAft>
                <a:spcPts val="0"/>
              </a:spcAft>
            </a:pPr>
            <a:r>
              <a:rPr lang="en" sz="1200" dirty="0" smtClean="0">
                <a:latin typeface="Calibri" panose="020F0502020204030204" pitchFamily="34" charset="0"/>
                <a:cs typeface="Calibri" panose="020F0502020204030204" pitchFamily="34" charset="0"/>
              </a:rPr>
              <a:t>The </a:t>
            </a:r>
            <a:r>
              <a:rPr lang="en" sz="1200" dirty="0">
                <a:latin typeface="Calibri" panose="020F0502020204030204" pitchFamily="34" charset="0"/>
                <a:cs typeface="Calibri" panose="020F0502020204030204" pitchFamily="34" charset="0"/>
              </a:rPr>
              <a:t>idea of “status quo,” draws from Kuhn’s idea of normal science, in which practitioners and scientists use a common understanding to address problems. </a:t>
            </a:r>
            <a:endParaRPr lang="en" sz="1200" dirty="0" smtClean="0">
              <a:latin typeface="Calibri" panose="020F0502020204030204" pitchFamily="34" charset="0"/>
              <a:cs typeface="Calibri" panose="020F0502020204030204" pitchFamily="34" charset="0"/>
            </a:endParaRPr>
          </a:p>
          <a:p>
            <a:pPr marL="171450" lvl="0" indent="-171450" algn="l" rtl="0">
              <a:spcBef>
                <a:spcPts val="0"/>
              </a:spcBef>
              <a:spcAft>
                <a:spcPts val="0"/>
              </a:spcAft>
            </a:pPr>
            <a:r>
              <a:rPr lang="en" sz="1200" dirty="0" smtClean="0">
                <a:latin typeface="Calibri" panose="020F0502020204030204" pitchFamily="34" charset="0"/>
                <a:cs typeface="Calibri" panose="020F0502020204030204" pitchFamily="34" charset="0"/>
              </a:rPr>
              <a:t>Widespread </a:t>
            </a:r>
            <a:r>
              <a:rPr lang="en" sz="1200" dirty="0">
                <a:latin typeface="Calibri" panose="020F0502020204030204" pitchFamily="34" charset="0"/>
                <a:cs typeface="Calibri" panose="020F0502020204030204" pitchFamily="34" charset="0"/>
              </a:rPr>
              <a:t>belief in an approach and a shared understanding of truth support the actions of a collective. </a:t>
            </a:r>
            <a:endParaRPr lang="en" sz="1200" dirty="0" smtClean="0">
              <a:latin typeface="Calibri" panose="020F0502020204030204" pitchFamily="34" charset="0"/>
              <a:cs typeface="Calibri" panose="020F0502020204030204" pitchFamily="34" charset="0"/>
            </a:endParaRPr>
          </a:p>
          <a:p>
            <a:pPr marL="171450" lvl="0" indent="-171450" algn="l" rtl="0">
              <a:spcBef>
                <a:spcPts val="0"/>
              </a:spcBef>
              <a:spcAft>
                <a:spcPts val="0"/>
              </a:spcAft>
            </a:pPr>
            <a:r>
              <a:rPr lang="en" sz="1200" dirty="0" smtClean="0">
                <a:latin typeface="Calibri" panose="020F0502020204030204" pitchFamily="34" charset="0"/>
                <a:cs typeface="Calibri" panose="020F0502020204030204" pitchFamily="34" charset="0"/>
              </a:rPr>
              <a:t>However</a:t>
            </a:r>
            <a:r>
              <a:rPr lang="en" sz="1200" dirty="0">
                <a:latin typeface="Calibri" panose="020F0502020204030204" pitchFamily="34" charset="0"/>
                <a:cs typeface="Calibri" panose="020F0502020204030204" pitchFamily="34" charset="0"/>
              </a:rPr>
              <a:t>, when nuances emerge that cannot be explained by the normal science (or status quo) disruption occurs. </a:t>
            </a:r>
            <a:endParaRPr lang="en" sz="1200" dirty="0" smtClean="0">
              <a:latin typeface="Calibri" panose="020F0502020204030204" pitchFamily="34" charset="0"/>
              <a:cs typeface="Calibri" panose="020F0502020204030204" pitchFamily="34" charset="0"/>
            </a:endParaRPr>
          </a:p>
          <a:p>
            <a:pPr marL="171450" lvl="0" indent="-171450" algn="l" rtl="0">
              <a:spcBef>
                <a:spcPts val="0"/>
              </a:spcBef>
              <a:spcAft>
                <a:spcPts val="0"/>
              </a:spcAft>
            </a:pPr>
            <a:r>
              <a:rPr lang="en" sz="1200" dirty="0" smtClean="0">
                <a:latin typeface="Calibri" panose="020F0502020204030204" pitchFamily="34" charset="0"/>
                <a:cs typeface="Calibri" panose="020F0502020204030204" pitchFamily="34" charset="0"/>
              </a:rPr>
              <a:t>Scientists </a:t>
            </a:r>
            <a:r>
              <a:rPr lang="en" sz="1200" dirty="0">
                <a:latin typeface="Calibri" panose="020F0502020204030204" pitchFamily="34" charset="0"/>
                <a:cs typeface="Calibri" panose="020F0502020204030204" pitchFamily="34" charset="0"/>
              </a:rPr>
              <a:t>argue about the right approach and communities aren’t able to meet the needs of residents, therefore a crisis, as Kuhn’s describes emerges. </a:t>
            </a:r>
            <a:endParaRPr lang="en" sz="1200" dirty="0" smtClean="0">
              <a:latin typeface="Calibri" panose="020F0502020204030204" pitchFamily="34" charset="0"/>
              <a:cs typeface="Calibri" panose="020F0502020204030204" pitchFamily="34" charset="0"/>
            </a:endParaRPr>
          </a:p>
          <a:p>
            <a:pPr marL="171450" lvl="0" indent="-171450" algn="l" rtl="0">
              <a:spcBef>
                <a:spcPts val="0"/>
              </a:spcBef>
              <a:spcAft>
                <a:spcPts val="0"/>
              </a:spcAft>
            </a:pPr>
            <a:r>
              <a:rPr lang="en" sz="1200" dirty="0" smtClean="0">
                <a:latin typeface="Calibri" panose="020F0502020204030204" pitchFamily="34" charset="0"/>
                <a:cs typeface="Calibri" panose="020F0502020204030204" pitchFamily="34" charset="0"/>
              </a:rPr>
              <a:t>The </a:t>
            </a:r>
            <a:r>
              <a:rPr lang="en" sz="1200" dirty="0">
                <a:latin typeface="Calibri" panose="020F0502020204030204" pitchFamily="34" charset="0"/>
                <a:cs typeface="Calibri" panose="020F0502020204030204" pitchFamily="34" charset="0"/>
              </a:rPr>
              <a:t>crisis represents dissatisfaction with the status quo in this model</a:t>
            </a:r>
            <a:r>
              <a:rPr lang="en" sz="1200" dirty="0" smtClean="0">
                <a:latin typeface="Calibri" panose="020F0502020204030204" pitchFamily="34" charset="0"/>
                <a:cs typeface="Calibri" panose="020F0502020204030204" pitchFamily="34" charset="0"/>
              </a:rPr>
              <a:t>.</a:t>
            </a:r>
            <a:endParaRPr sz="1200" dirty="0">
              <a:latin typeface="Calibri" panose="020F0502020204030204" pitchFamily="34" charset="0"/>
              <a:cs typeface="Calibri" panose="020F0502020204030204" pitchFamily="34" charset="0"/>
            </a:endParaRPr>
          </a:p>
          <a:p>
            <a:pPr marL="171450" lvl="0" indent="-171450" algn="l" rtl="0">
              <a:spcBef>
                <a:spcPts val="0"/>
              </a:spcBef>
              <a:spcAft>
                <a:spcPts val="0"/>
              </a:spcAft>
            </a:pPr>
            <a:r>
              <a:rPr lang="en" sz="1200" dirty="0">
                <a:latin typeface="Calibri" panose="020F0502020204030204" pitchFamily="34" charset="0"/>
                <a:cs typeface="Calibri" panose="020F0502020204030204" pitchFamily="34" charset="0"/>
              </a:rPr>
              <a:t>This dissatisfaction is necessary for innovation </a:t>
            </a:r>
            <a:r>
              <a:rPr lang="en" sz="1200" dirty="0" smtClean="0">
                <a:latin typeface="Calibri" panose="020F0502020204030204" pitchFamily="34" charset="0"/>
                <a:cs typeface="Calibri" panose="020F0502020204030204" pitchFamily="34" charset="0"/>
              </a:rPr>
              <a:t>because </a:t>
            </a:r>
            <a:r>
              <a:rPr lang="en" sz="1200" dirty="0">
                <a:latin typeface="Calibri" panose="020F0502020204030204" pitchFamily="34" charset="0"/>
                <a:cs typeface="Calibri" panose="020F0502020204030204" pitchFamily="34" charset="0"/>
              </a:rPr>
              <a:t>it propels the desire for newness, meaning the more unsatisfied people there are, the more potential for radical change. </a:t>
            </a:r>
            <a:endParaRPr sz="1200" dirty="0">
              <a:latin typeface="Calibri" panose="020F0502020204030204" pitchFamily="34" charset="0"/>
              <a:cs typeface="Calibri" panose="020F0502020204030204" pitchFamily="34" charset="0"/>
            </a:endParaRPr>
          </a:p>
          <a:p>
            <a:pPr marL="171450" lvl="0" indent="-171450" algn="l" rtl="0">
              <a:spcBef>
                <a:spcPts val="0"/>
              </a:spcBef>
              <a:spcAft>
                <a:spcPts val="0"/>
              </a:spcAft>
            </a:pPr>
            <a:r>
              <a:rPr lang="en" sz="1200" dirty="0">
                <a:latin typeface="Calibri" panose="020F0502020204030204" pitchFamily="34" charset="0"/>
                <a:cs typeface="Calibri" panose="020F0502020204030204" pitchFamily="34" charset="0"/>
              </a:rPr>
              <a:t>Climate represents social and cultural norms surrounding the health topic. </a:t>
            </a:r>
            <a:endParaRPr lang="en" sz="1200" dirty="0" smtClean="0">
              <a:latin typeface="Calibri" panose="020F0502020204030204" pitchFamily="34" charset="0"/>
              <a:cs typeface="Calibri" panose="020F0502020204030204" pitchFamily="34" charset="0"/>
            </a:endParaRPr>
          </a:p>
          <a:p>
            <a:pPr marL="171450" lvl="0" indent="-171450" algn="l" rtl="0">
              <a:spcBef>
                <a:spcPts val="0"/>
              </a:spcBef>
              <a:spcAft>
                <a:spcPts val="0"/>
              </a:spcAft>
            </a:pPr>
            <a:r>
              <a:rPr lang="en" sz="1200" dirty="0" smtClean="0">
                <a:latin typeface="Calibri" panose="020F0502020204030204" pitchFamily="34" charset="0"/>
                <a:cs typeface="Calibri" panose="020F0502020204030204" pitchFamily="34" charset="0"/>
              </a:rPr>
              <a:t>Health </a:t>
            </a:r>
            <a:r>
              <a:rPr lang="en" sz="1200" dirty="0">
                <a:latin typeface="Calibri" panose="020F0502020204030204" pitchFamily="34" charset="0"/>
                <a:cs typeface="Calibri" panose="020F0502020204030204" pitchFamily="34" charset="0"/>
              </a:rPr>
              <a:t>topics not synonymous. </a:t>
            </a:r>
            <a:endParaRPr lang="en" sz="1200" dirty="0" smtClean="0">
              <a:latin typeface="Calibri" panose="020F0502020204030204" pitchFamily="34" charset="0"/>
              <a:cs typeface="Calibri" panose="020F0502020204030204" pitchFamily="34" charset="0"/>
            </a:endParaRPr>
          </a:p>
          <a:p>
            <a:pPr marL="171450" lvl="0" indent="-171450" algn="l" rtl="0">
              <a:spcBef>
                <a:spcPts val="0"/>
              </a:spcBef>
              <a:spcAft>
                <a:spcPts val="0"/>
              </a:spcAft>
            </a:pPr>
            <a:r>
              <a:rPr lang="en" sz="1200" dirty="0" smtClean="0">
                <a:latin typeface="Calibri" panose="020F0502020204030204" pitchFamily="34" charset="0"/>
                <a:cs typeface="Calibri" panose="020F0502020204030204" pitchFamily="34" charset="0"/>
              </a:rPr>
              <a:t>The </a:t>
            </a:r>
            <a:r>
              <a:rPr lang="en" sz="1200" dirty="0">
                <a:latin typeface="Calibri" panose="020F0502020204030204" pitchFamily="34" charset="0"/>
                <a:cs typeface="Calibri" panose="020F0502020204030204" pitchFamily="34" charset="0"/>
              </a:rPr>
              <a:t>way the public views teenage pregnancy prevention and obesity are drastically different, therefore, climate varies based on the topic that innovation is addressing. </a:t>
            </a:r>
            <a:endParaRPr lang="en" sz="1200" dirty="0" smtClean="0">
              <a:latin typeface="Calibri" panose="020F0502020204030204" pitchFamily="34" charset="0"/>
              <a:cs typeface="Calibri" panose="020F0502020204030204" pitchFamily="34" charset="0"/>
            </a:endParaRPr>
          </a:p>
          <a:p>
            <a:pPr marL="171450" lvl="0" indent="-171450" algn="l" rtl="0">
              <a:spcBef>
                <a:spcPts val="0"/>
              </a:spcBef>
              <a:spcAft>
                <a:spcPts val="0"/>
              </a:spcAft>
            </a:pPr>
            <a:r>
              <a:rPr lang="en" sz="1200" dirty="0" smtClean="0">
                <a:latin typeface="Calibri" panose="020F0502020204030204" pitchFamily="34" charset="0"/>
                <a:cs typeface="Calibri" panose="020F0502020204030204" pitchFamily="34" charset="0"/>
              </a:rPr>
              <a:t>While </a:t>
            </a:r>
            <a:r>
              <a:rPr lang="en" sz="1200" dirty="0">
                <a:latin typeface="Calibri" panose="020F0502020204030204" pitchFamily="34" charset="0"/>
                <a:cs typeface="Calibri" panose="020F0502020204030204" pitchFamily="34" charset="0"/>
              </a:rPr>
              <a:t>this model was originally developed for innovation in teenage pregnancy prevention, it applies to a wide array of health topics, therefore, it is important to understand the climate specific to each health topic addressed. </a:t>
            </a:r>
            <a:endParaRPr lang="en" sz="1200" dirty="0" smtClean="0">
              <a:latin typeface="Calibri" panose="020F0502020204030204" pitchFamily="34" charset="0"/>
              <a:cs typeface="Calibri" panose="020F0502020204030204" pitchFamily="34" charset="0"/>
            </a:endParaRPr>
          </a:p>
          <a:p>
            <a:pPr marL="171450" lvl="0" indent="-171450" algn="l" rtl="0">
              <a:spcBef>
                <a:spcPts val="0"/>
              </a:spcBef>
              <a:spcAft>
                <a:spcPts val="0"/>
              </a:spcAft>
            </a:pPr>
            <a:r>
              <a:rPr lang="en" sz="1200" dirty="0" smtClean="0">
                <a:latin typeface="Calibri" panose="020F0502020204030204" pitchFamily="34" charset="0"/>
                <a:cs typeface="Calibri" panose="020F0502020204030204" pitchFamily="34" charset="0"/>
              </a:rPr>
              <a:t>Lastly</a:t>
            </a:r>
            <a:r>
              <a:rPr lang="en" sz="1200" dirty="0">
                <a:latin typeface="Calibri" panose="020F0502020204030204" pitchFamily="34" charset="0"/>
                <a:cs typeface="Calibri" panose="020F0502020204030204" pitchFamily="34" charset="0"/>
              </a:rPr>
              <a:t>, “macro policy” informs the status quo because it both limits and propels what type of innovation is possible through things like funding, support, and sanctions. </a:t>
            </a:r>
            <a:endParaRPr sz="1200" dirty="0">
              <a:latin typeface="Calibri" panose="020F0502020204030204" pitchFamily="34" charset="0"/>
              <a:cs typeface="Calibri" panose="020F0502020204030204" pitchFamily="34" charset="0"/>
            </a:endParaRPr>
          </a:p>
        </p:txBody>
      </p:sp>
      <p:sp>
        <p:nvSpPr>
          <p:cNvPr id="243" name="Google Shape;243;ge3e1c4b74b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e3e1c4b74b_0_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en" sz="1200" dirty="0">
                <a:latin typeface="Calibri" panose="020F0502020204030204" pitchFamily="34" charset="0"/>
                <a:cs typeface="Calibri" panose="020F0502020204030204" pitchFamily="34" charset="0"/>
              </a:rPr>
              <a:t>The second component of the model describes three essential aspects for innovation--space, process and partnerships</a:t>
            </a:r>
            <a:r>
              <a:rPr lang="en" sz="1200" dirty="0" smtClean="0">
                <a:latin typeface="Calibri" panose="020F0502020204030204" pitchFamily="34" charset="0"/>
                <a:cs typeface="Calibri" panose="020F0502020204030204" pitchFamily="34" charset="0"/>
              </a:rPr>
              <a:t>.</a:t>
            </a:r>
            <a:endParaRPr sz="1200" dirty="0">
              <a:latin typeface="Calibri" panose="020F0502020204030204" pitchFamily="34" charset="0"/>
              <a:cs typeface="Calibri" panose="020F0502020204030204" pitchFamily="34" charset="0"/>
            </a:endParaRPr>
          </a:p>
          <a:p>
            <a:pPr marL="171450" lvl="0" indent="-171450" algn="l" rtl="0">
              <a:spcBef>
                <a:spcPts val="0"/>
              </a:spcBef>
              <a:spcAft>
                <a:spcPts val="0"/>
              </a:spcAft>
            </a:pPr>
            <a:r>
              <a:rPr lang="en" sz="1200" dirty="0">
                <a:latin typeface="Calibri" panose="020F0502020204030204" pitchFamily="34" charset="0"/>
                <a:cs typeface="Calibri" panose="020F0502020204030204" pitchFamily="34" charset="0"/>
              </a:rPr>
              <a:t>A space to be innovative is necessary, but not sufficient on its own. </a:t>
            </a:r>
            <a:endParaRPr lang="en" sz="1200" dirty="0" smtClean="0">
              <a:latin typeface="Calibri" panose="020F0502020204030204" pitchFamily="34" charset="0"/>
              <a:cs typeface="Calibri" panose="020F0502020204030204" pitchFamily="34" charset="0"/>
            </a:endParaRPr>
          </a:p>
          <a:p>
            <a:pPr marL="171450" lvl="0" indent="-171450" algn="l" rtl="0">
              <a:spcBef>
                <a:spcPts val="0"/>
              </a:spcBef>
              <a:spcAft>
                <a:spcPts val="0"/>
              </a:spcAft>
            </a:pPr>
            <a:r>
              <a:rPr lang="en" sz="1200" dirty="0" smtClean="0">
                <a:latin typeface="Calibri" panose="020F0502020204030204" pitchFamily="34" charset="0"/>
                <a:cs typeface="Calibri" panose="020F0502020204030204" pitchFamily="34" charset="0"/>
              </a:rPr>
              <a:t>Space </a:t>
            </a:r>
            <a:r>
              <a:rPr lang="en" sz="1200" dirty="0">
                <a:latin typeface="Calibri" panose="020F0502020204030204" pitchFamily="34" charset="0"/>
                <a:cs typeface="Calibri" panose="020F0502020204030204" pitchFamily="34" charset="0"/>
              </a:rPr>
              <a:t>represents the organizational support for innovation. </a:t>
            </a:r>
            <a:endParaRPr lang="en" sz="1200" dirty="0" smtClean="0">
              <a:latin typeface="Calibri" panose="020F0502020204030204" pitchFamily="34" charset="0"/>
              <a:cs typeface="Calibri" panose="020F0502020204030204" pitchFamily="34" charset="0"/>
            </a:endParaRPr>
          </a:p>
          <a:p>
            <a:pPr marL="171450" lvl="0" indent="-171450" algn="l" rtl="0">
              <a:spcBef>
                <a:spcPts val="0"/>
              </a:spcBef>
              <a:spcAft>
                <a:spcPts val="0"/>
              </a:spcAft>
            </a:pPr>
            <a:r>
              <a:rPr lang="en" sz="1200" dirty="0" smtClean="0">
                <a:latin typeface="Calibri" panose="020F0502020204030204" pitchFamily="34" charset="0"/>
                <a:cs typeface="Calibri" panose="020F0502020204030204" pitchFamily="34" charset="0"/>
              </a:rPr>
              <a:t>These </a:t>
            </a:r>
            <a:r>
              <a:rPr lang="en" sz="1200" dirty="0">
                <a:latin typeface="Calibri" panose="020F0502020204030204" pitchFamily="34" charset="0"/>
                <a:cs typeface="Calibri" panose="020F0502020204030204" pitchFamily="34" charset="0"/>
              </a:rPr>
              <a:t>are things like supportive leadership, incentives for employees to pursue innovation, and resources and skills to develop and respond to innovation. </a:t>
            </a:r>
            <a:endParaRPr lang="en" sz="1200" dirty="0" smtClean="0">
              <a:latin typeface="Calibri" panose="020F0502020204030204" pitchFamily="34" charset="0"/>
              <a:cs typeface="Calibri" panose="020F0502020204030204" pitchFamily="34" charset="0"/>
            </a:endParaRPr>
          </a:p>
          <a:p>
            <a:pPr marL="171450" lvl="0" indent="-171450" algn="l" rtl="0">
              <a:spcBef>
                <a:spcPts val="0"/>
              </a:spcBef>
              <a:spcAft>
                <a:spcPts val="0"/>
              </a:spcAft>
            </a:pPr>
            <a:r>
              <a:rPr lang="en" sz="1200" dirty="0" smtClean="0">
                <a:latin typeface="Calibri" panose="020F0502020204030204" pitchFamily="34" charset="0"/>
                <a:cs typeface="Calibri" panose="020F0502020204030204" pitchFamily="34" charset="0"/>
              </a:rPr>
              <a:t>It </a:t>
            </a:r>
            <a:r>
              <a:rPr lang="en" sz="1200" dirty="0">
                <a:latin typeface="Calibri" panose="020F0502020204030204" pitchFamily="34" charset="0"/>
                <a:cs typeface="Calibri" panose="020F0502020204030204" pitchFamily="34" charset="0"/>
              </a:rPr>
              <a:t>is important to note that the process of innovation cannot occur without space for innovation. </a:t>
            </a:r>
            <a:endParaRPr sz="1200" dirty="0">
              <a:latin typeface="Calibri" panose="020F0502020204030204" pitchFamily="34" charset="0"/>
              <a:cs typeface="Calibri" panose="020F0502020204030204" pitchFamily="34" charset="0"/>
            </a:endParaRPr>
          </a:p>
          <a:p>
            <a:pPr marL="171450" lvl="0" indent="-171450" algn="l" rtl="0">
              <a:spcBef>
                <a:spcPts val="0"/>
              </a:spcBef>
              <a:spcAft>
                <a:spcPts val="0"/>
              </a:spcAft>
            </a:pPr>
            <a:r>
              <a:rPr lang="en" sz="1200" dirty="0">
                <a:latin typeface="Calibri" panose="020F0502020204030204" pitchFamily="34" charset="0"/>
                <a:cs typeface="Calibri" panose="020F0502020204030204" pitchFamily="34" charset="0"/>
              </a:rPr>
              <a:t>The process piece of the model represents an iterative approach to development that allows for failure and reflexivity. </a:t>
            </a:r>
            <a:endParaRPr lang="en" sz="1200" dirty="0" smtClean="0">
              <a:latin typeface="Calibri" panose="020F0502020204030204" pitchFamily="34" charset="0"/>
              <a:cs typeface="Calibri" panose="020F0502020204030204" pitchFamily="34" charset="0"/>
            </a:endParaRPr>
          </a:p>
          <a:p>
            <a:pPr marL="171450" lvl="0" indent="-171450" algn="l" rtl="0">
              <a:spcBef>
                <a:spcPts val="0"/>
              </a:spcBef>
              <a:spcAft>
                <a:spcPts val="0"/>
              </a:spcAft>
            </a:pPr>
            <a:r>
              <a:rPr lang="en" sz="1200" dirty="0" smtClean="0">
                <a:latin typeface="Calibri" panose="020F0502020204030204" pitchFamily="34" charset="0"/>
                <a:cs typeface="Calibri" panose="020F0502020204030204" pitchFamily="34" charset="0"/>
              </a:rPr>
              <a:t>This </a:t>
            </a:r>
            <a:r>
              <a:rPr lang="en" sz="1200" dirty="0">
                <a:latin typeface="Calibri" panose="020F0502020204030204" pitchFamily="34" charset="0"/>
                <a:cs typeface="Calibri" panose="020F0502020204030204" pitchFamily="34" charset="0"/>
              </a:rPr>
              <a:t>process component acknowledges that outcomes in innovation are not always straightforward. </a:t>
            </a:r>
            <a:endParaRPr lang="en" sz="1200" dirty="0" smtClean="0">
              <a:latin typeface="Calibri" panose="020F0502020204030204" pitchFamily="34" charset="0"/>
              <a:cs typeface="Calibri" panose="020F0502020204030204" pitchFamily="34" charset="0"/>
            </a:endParaRPr>
          </a:p>
          <a:p>
            <a:pPr marL="171450" lvl="0" indent="-171450" algn="l" rtl="0">
              <a:spcBef>
                <a:spcPts val="0"/>
              </a:spcBef>
              <a:spcAft>
                <a:spcPts val="0"/>
              </a:spcAft>
            </a:pPr>
            <a:r>
              <a:rPr lang="en" sz="1200" dirty="0" smtClean="0">
                <a:latin typeface="Calibri" panose="020F0502020204030204" pitchFamily="34" charset="0"/>
                <a:cs typeface="Calibri" panose="020F0502020204030204" pitchFamily="34" charset="0"/>
              </a:rPr>
              <a:t>For </a:t>
            </a:r>
            <a:r>
              <a:rPr lang="en" sz="1200" dirty="0">
                <a:latin typeface="Calibri" panose="020F0502020204030204" pitchFamily="34" charset="0"/>
                <a:cs typeface="Calibri" panose="020F0502020204030204" pitchFamily="34" charset="0"/>
              </a:rPr>
              <a:t>instance, when a new program is developed and tested, but the results are not positive, this is seen as success in the process. </a:t>
            </a:r>
            <a:endParaRPr lang="en" sz="1200" dirty="0" smtClean="0">
              <a:latin typeface="Calibri" panose="020F0502020204030204" pitchFamily="34" charset="0"/>
              <a:cs typeface="Calibri" panose="020F0502020204030204" pitchFamily="34" charset="0"/>
            </a:endParaRPr>
          </a:p>
          <a:p>
            <a:pPr marL="171450" lvl="0" indent="-171450" algn="l" rtl="0">
              <a:spcBef>
                <a:spcPts val="0"/>
              </a:spcBef>
              <a:spcAft>
                <a:spcPts val="0"/>
              </a:spcAft>
            </a:pPr>
            <a:r>
              <a:rPr lang="en" sz="1200" dirty="0" smtClean="0">
                <a:latin typeface="Calibri" panose="020F0502020204030204" pitchFamily="34" charset="0"/>
                <a:cs typeface="Calibri" panose="020F0502020204030204" pitchFamily="34" charset="0"/>
              </a:rPr>
              <a:t>Instead </a:t>
            </a:r>
            <a:r>
              <a:rPr lang="en" sz="1200" dirty="0">
                <a:latin typeface="Calibri" panose="020F0502020204030204" pitchFamily="34" charset="0"/>
                <a:cs typeface="Calibri" panose="020F0502020204030204" pitchFamily="34" charset="0"/>
              </a:rPr>
              <a:t>of investing time and resources in that particular approach, the process allows for iteration and learning from mistakes, then moving on. </a:t>
            </a:r>
            <a:endParaRPr lang="en" sz="1200" dirty="0" smtClean="0">
              <a:latin typeface="Calibri" panose="020F0502020204030204" pitchFamily="34" charset="0"/>
              <a:cs typeface="Calibri" panose="020F0502020204030204" pitchFamily="34" charset="0"/>
            </a:endParaRPr>
          </a:p>
          <a:p>
            <a:pPr marL="171450" lvl="0" indent="-171450" algn="l" rtl="0">
              <a:spcBef>
                <a:spcPts val="0"/>
              </a:spcBef>
              <a:spcAft>
                <a:spcPts val="0"/>
              </a:spcAft>
            </a:pPr>
            <a:r>
              <a:rPr lang="en" sz="1200" dirty="0" smtClean="0">
                <a:latin typeface="Calibri" panose="020F0502020204030204" pitchFamily="34" charset="0"/>
                <a:cs typeface="Calibri" panose="020F0502020204030204" pitchFamily="34" charset="0"/>
              </a:rPr>
              <a:t>Our </a:t>
            </a:r>
            <a:r>
              <a:rPr lang="en" sz="1200" dirty="0">
                <a:latin typeface="Calibri" panose="020F0502020204030204" pitchFamily="34" charset="0"/>
                <a:cs typeface="Calibri" panose="020F0502020204030204" pitchFamily="34" charset="0"/>
              </a:rPr>
              <a:t>model supports two process approaches--design thinking and systems thinking to drive the development of innovation. </a:t>
            </a:r>
            <a:endParaRPr lang="en" sz="1200" dirty="0" smtClean="0">
              <a:latin typeface="Calibri" panose="020F0502020204030204" pitchFamily="34" charset="0"/>
              <a:cs typeface="Calibri" panose="020F0502020204030204" pitchFamily="34" charset="0"/>
            </a:endParaRPr>
          </a:p>
          <a:p>
            <a:pPr marL="171450" lvl="0" indent="-171450" algn="l" rtl="0">
              <a:spcBef>
                <a:spcPts val="0"/>
              </a:spcBef>
              <a:spcAft>
                <a:spcPts val="0"/>
              </a:spcAft>
            </a:pPr>
            <a:r>
              <a:rPr lang="en" sz="1200" dirty="0" smtClean="0">
                <a:latin typeface="Calibri" panose="020F0502020204030204" pitchFamily="34" charset="0"/>
                <a:cs typeface="Calibri" panose="020F0502020204030204" pitchFamily="34" charset="0"/>
              </a:rPr>
              <a:t>Both </a:t>
            </a:r>
            <a:r>
              <a:rPr lang="en" sz="1200" dirty="0">
                <a:latin typeface="Calibri" panose="020F0502020204030204" pitchFamily="34" charset="0"/>
                <a:cs typeface="Calibri" panose="020F0502020204030204" pitchFamily="34" charset="0"/>
              </a:rPr>
              <a:t>design and systems thinking are processes in and within themselves, but when viewed within this larger model, they ensure that key elements like ecology and human centeredness are incorporated into health innovation. </a:t>
            </a:r>
            <a:endParaRPr lang="en" sz="1200" dirty="0" smtClean="0">
              <a:latin typeface="Calibri" panose="020F0502020204030204" pitchFamily="34" charset="0"/>
              <a:cs typeface="Calibri" panose="020F0502020204030204" pitchFamily="34" charset="0"/>
            </a:endParaRPr>
          </a:p>
          <a:p>
            <a:pPr marL="171450" lvl="0" indent="-171450" algn="l" rtl="0">
              <a:spcBef>
                <a:spcPts val="0"/>
              </a:spcBef>
              <a:spcAft>
                <a:spcPts val="0"/>
              </a:spcAft>
            </a:pPr>
            <a:r>
              <a:rPr lang="en" sz="1200" dirty="0" smtClean="0">
                <a:latin typeface="Calibri" panose="020F0502020204030204" pitchFamily="34" charset="0"/>
                <a:cs typeface="Calibri" panose="020F0502020204030204" pitchFamily="34" charset="0"/>
              </a:rPr>
              <a:t>These </a:t>
            </a:r>
            <a:r>
              <a:rPr lang="en" sz="1200" dirty="0">
                <a:latin typeface="Calibri" panose="020F0502020204030204" pitchFamily="34" charset="0"/>
                <a:cs typeface="Calibri" panose="020F0502020204030204" pitchFamily="34" charset="0"/>
              </a:rPr>
              <a:t>two processes will be described in detail later in the presentation</a:t>
            </a:r>
            <a:r>
              <a:rPr lang="en" sz="1200" dirty="0" smtClean="0">
                <a:latin typeface="Calibri" panose="020F0502020204030204" pitchFamily="34" charset="0"/>
                <a:cs typeface="Calibri" panose="020F0502020204030204" pitchFamily="34" charset="0"/>
              </a:rPr>
              <a:t>.</a:t>
            </a:r>
            <a:endParaRPr sz="1200" dirty="0">
              <a:latin typeface="Calibri" panose="020F0502020204030204" pitchFamily="34" charset="0"/>
              <a:cs typeface="Calibri" panose="020F0502020204030204" pitchFamily="34" charset="0"/>
            </a:endParaRPr>
          </a:p>
          <a:p>
            <a:pPr marL="171450" lvl="0" indent="-171450" algn="l" rtl="0">
              <a:spcBef>
                <a:spcPts val="0"/>
              </a:spcBef>
              <a:spcAft>
                <a:spcPts val="0"/>
              </a:spcAft>
            </a:pPr>
            <a:r>
              <a:rPr lang="en" sz="1200" dirty="0">
                <a:latin typeface="Calibri" panose="020F0502020204030204" pitchFamily="34" charset="0"/>
                <a:cs typeface="Calibri" panose="020F0502020204030204" pitchFamily="34" charset="0"/>
              </a:rPr>
              <a:t>The last component is partnerships. </a:t>
            </a:r>
            <a:endParaRPr lang="en" sz="1200" dirty="0" smtClean="0">
              <a:latin typeface="Calibri" panose="020F0502020204030204" pitchFamily="34" charset="0"/>
              <a:cs typeface="Calibri" panose="020F0502020204030204" pitchFamily="34" charset="0"/>
            </a:endParaRPr>
          </a:p>
          <a:p>
            <a:pPr marL="171450" lvl="0" indent="-171450" algn="l" rtl="0">
              <a:spcBef>
                <a:spcPts val="0"/>
              </a:spcBef>
              <a:spcAft>
                <a:spcPts val="0"/>
              </a:spcAft>
            </a:pPr>
            <a:r>
              <a:rPr lang="en" sz="1200" dirty="0" smtClean="0">
                <a:latin typeface="Calibri" panose="020F0502020204030204" pitchFamily="34" charset="0"/>
                <a:cs typeface="Calibri" panose="020F0502020204030204" pitchFamily="34" charset="0"/>
              </a:rPr>
              <a:t>This </a:t>
            </a:r>
            <a:r>
              <a:rPr lang="en" sz="1200" dirty="0">
                <a:latin typeface="Calibri" panose="020F0502020204030204" pitchFamily="34" charset="0"/>
                <a:cs typeface="Calibri" panose="020F0502020204030204" pitchFamily="34" charset="0"/>
              </a:rPr>
              <a:t>includes the people, teams, or groups who engage in the process of innovation. </a:t>
            </a:r>
            <a:endParaRPr lang="en" sz="1200" dirty="0" smtClean="0">
              <a:latin typeface="Calibri" panose="020F0502020204030204" pitchFamily="34" charset="0"/>
              <a:cs typeface="Calibri" panose="020F0502020204030204" pitchFamily="34" charset="0"/>
            </a:endParaRPr>
          </a:p>
          <a:p>
            <a:pPr marL="171450" lvl="0" indent="-171450" algn="l" rtl="0">
              <a:spcBef>
                <a:spcPts val="0"/>
              </a:spcBef>
              <a:spcAft>
                <a:spcPts val="0"/>
              </a:spcAft>
            </a:pPr>
            <a:r>
              <a:rPr lang="en" sz="1200" dirty="0" smtClean="0">
                <a:latin typeface="Calibri" panose="020F0502020204030204" pitchFamily="34" charset="0"/>
                <a:cs typeface="Calibri" panose="020F0502020204030204" pitchFamily="34" charset="0"/>
              </a:rPr>
              <a:t>It </a:t>
            </a:r>
            <a:r>
              <a:rPr lang="en" sz="1200" dirty="0">
                <a:latin typeface="Calibri" panose="020F0502020204030204" pitchFamily="34" charset="0"/>
                <a:cs typeface="Calibri" panose="020F0502020204030204" pitchFamily="34" charset="0"/>
              </a:rPr>
              <a:t>is also implied that they reside within a supportive space to be innovative, as previously described. </a:t>
            </a:r>
            <a:endParaRPr lang="en" sz="1200" dirty="0" smtClean="0">
              <a:latin typeface="Calibri" panose="020F0502020204030204" pitchFamily="34" charset="0"/>
              <a:cs typeface="Calibri" panose="020F0502020204030204" pitchFamily="34" charset="0"/>
            </a:endParaRPr>
          </a:p>
          <a:p>
            <a:pPr marL="171450" lvl="0" indent="-171450" algn="l" rtl="0">
              <a:spcBef>
                <a:spcPts val="0"/>
              </a:spcBef>
              <a:spcAft>
                <a:spcPts val="0"/>
              </a:spcAft>
            </a:pPr>
            <a:r>
              <a:rPr lang="en" sz="1200" dirty="0" smtClean="0">
                <a:latin typeface="Calibri" panose="020F0502020204030204" pitchFamily="34" charset="0"/>
                <a:cs typeface="Calibri" panose="020F0502020204030204" pitchFamily="34" charset="0"/>
              </a:rPr>
              <a:t>Partnerships </a:t>
            </a:r>
            <a:r>
              <a:rPr lang="en" sz="1200" dirty="0">
                <a:latin typeface="Calibri" panose="020F0502020204030204" pitchFamily="34" charset="0"/>
                <a:cs typeface="Calibri" panose="020F0502020204030204" pitchFamily="34" charset="0"/>
              </a:rPr>
              <a:t>represents individuals with the capacity for innovation, as well as working practices that ensure teamwork and encouragement throughout development. </a:t>
            </a:r>
            <a:endParaRPr lang="en" sz="1200" dirty="0" smtClean="0">
              <a:latin typeface="Calibri" panose="020F0502020204030204" pitchFamily="34" charset="0"/>
              <a:cs typeface="Calibri" panose="020F0502020204030204" pitchFamily="34" charset="0"/>
            </a:endParaRPr>
          </a:p>
          <a:p>
            <a:pPr marL="171450" lvl="0" indent="-171450" algn="l" rtl="0">
              <a:spcBef>
                <a:spcPts val="0"/>
              </a:spcBef>
              <a:spcAft>
                <a:spcPts val="0"/>
              </a:spcAft>
            </a:pPr>
            <a:r>
              <a:rPr lang="en" sz="1200" dirty="0" smtClean="0">
                <a:latin typeface="Calibri" panose="020F0502020204030204" pitchFamily="34" charset="0"/>
                <a:cs typeface="Calibri" panose="020F0502020204030204" pitchFamily="34" charset="0"/>
              </a:rPr>
              <a:t>Because </a:t>
            </a:r>
            <a:r>
              <a:rPr lang="en" sz="1200" dirty="0">
                <a:latin typeface="Calibri" panose="020F0502020204030204" pitchFamily="34" charset="0"/>
                <a:cs typeface="Calibri" panose="020F0502020204030204" pitchFamily="34" charset="0"/>
              </a:rPr>
              <a:t>innovation is a unique activity that is not routinely engaged in within public health, support mechanisms and social connectedness is essential for teams to continue.</a:t>
            </a:r>
            <a:endParaRPr sz="1200" dirty="0">
              <a:latin typeface="Calibri" panose="020F0502020204030204" pitchFamily="34" charset="0"/>
              <a:cs typeface="Calibri" panose="020F0502020204030204" pitchFamily="34" charset="0"/>
            </a:endParaRPr>
          </a:p>
        </p:txBody>
      </p:sp>
      <p:sp>
        <p:nvSpPr>
          <p:cNvPr id="250" name="Google Shape;250;ge3e1c4b74b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e3e1c4b74b_0_1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en" sz="1200" dirty="0">
                <a:latin typeface="Calibri" panose="020F0502020204030204" pitchFamily="34" charset="0"/>
                <a:cs typeface="Calibri" panose="020F0502020204030204" pitchFamily="34" charset="0"/>
              </a:rPr>
              <a:t>The last component of our model describes the type of innovation that can occur and its feedback to the status quo</a:t>
            </a:r>
            <a:r>
              <a:rPr lang="en" sz="1200" dirty="0" smtClean="0">
                <a:latin typeface="Calibri" panose="020F0502020204030204" pitchFamily="34" charset="0"/>
                <a:cs typeface="Calibri" panose="020F0502020204030204" pitchFamily="34" charset="0"/>
              </a:rPr>
              <a:t>.</a:t>
            </a:r>
            <a:endParaRPr sz="1200" dirty="0">
              <a:latin typeface="Calibri" panose="020F0502020204030204" pitchFamily="34" charset="0"/>
              <a:cs typeface="Calibri" panose="020F0502020204030204" pitchFamily="34" charset="0"/>
            </a:endParaRPr>
          </a:p>
          <a:p>
            <a:pPr marL="171450" lvl="0" indent="-171450" algn="l" rtl="0">
              <a:spcBef>
                <a:spcPts val="0"/>
              </a:spcBef>
              <a:spcAft>
                <a:spcPts val="0"/>
              </a:spcAft>
            </a:pPr>
            <a:r>
              <a:rPr lang="en" sz="1200" dirty="0">
                <a:latin typeface="Calibri" panose="020F0502020204030204" pitchFamily="34" charset="0"/>
                <a:cs typeface="Calibri" panose="020F0502020204030204" pitchFamily="34" charset="0"/>
              </a:rPr>
              <a:t>The 5 year iTP3 project revealed a variation in the type of innovation that occurs in public health. </a:t>
            </a:r>
            <a:endParaRPr lang="en" sz="1200" dirty="0" smtClean="0">
              <a:latin typeface="Calibri" panose="020F0502020204030204" pitchFamily="34" charset="0"/>
              <a:cs typeface="Calibri" panose="020F0502020204030204" pitchFamily="34" charset="0"/>
            </a:endParaRPr>
          </a:p>
          <a:p>
            <a:pPr marL="171450" lvl="0" indent="-171450" algn="l" rtl="0">
              <a:spcBef>
                <a:spcPts val="0"/>
              </a:spcBef>
              <a:spcAft>
                <a:spcPts val="0"/>
              </a:spcAft>
            </a:pPr>
            <a:r>
              <a:rPr lang="en" sz="1200" dirty="0" smtClean="0">
                <a:latin typeface="Calibri" panose="020F0502020204030204" pitchFamily="34" charset="0"/>
                <a:cs typeface="Calibri" panose="020F0502020204030204" pitchFamily="34" charset="0"/>
              </a:rPr>
              <a:t>We </a:t>
            </a:r>
            <a:r>
              <a:rPr lang="en" sz="1200" dirty="0">
                <a:latin typeface="Calibri" panose="020F0502020204030204" pitchFamily="34" charset="0"/>
                <a:cs typeface="Calibri" panose="020F0502020204030204" pitchFamily="34" charset="0"/>
              </a:rPr>
              <a:t>originally ascribed to Roger’s Diffusion of Innovation theory, which describes innovation as an “idea, practice or object that is perceived as new by an individual or unit of adoption.” </a:t>
            </a:r>
            <a:endParaRPr lang="en" sz="1200" dirty="0" smtClean="0">
              <a:latin typeface="Calibri" panose="020F0502020204030204" pitchFamily="34" charset="0"/>
              <a:cs typeface="Calibri" panose="020F0502020204030204" pitchFamily="34" charset="0"/>
            </a:endParaRPr>
          </a:p>
          <a:p>
            <a:pPr marL="171450" lvl="0" indent="-171450" algn="l" rtl="0">
              <a:spcBef>
                <a:spcPts val="0"/>
              </a:spcBef>
              <a:spcAft>
                <a:spcPts val="0"/>
              </a:spcAft>
            </a:pPr>
            <a:r>
              <a:rPr lang="en" sz="1200" dirty="0" smtClean="0">
                <a:latin typeface="Calibri" panose="020F0502020204030204" pitchFamily="34" charset="0"/>
                <a:cs typeface="Calibri" panose="020F0502020204030204" pitchFamily="34" charset="0"/>
              </a:rPr>
              <a:t>However</a:t>
            </a:r>
            <a:r>
              <a:rPr lang="en" sz="1200" dirty="0">
                <a:latin typeface="Calibri" panose="020F0502020204030204" pitchFamily="34" charset="0"/>
                <a:cs typeface="Calibri" panose="020F0502020204030204" pitchFamily="34" charset="0"/>
              </a:rPr>
              <a:t>, over the course of the iTP3 project, we saw four distinct variations in the type of innovation that occurred. </a:t>
            </a:r>
            <a:endParaRPr lang="en" sz="1200" dirty="0" smtClean="0">
              <a:latin typeface="Calibri" panose="020F0502020204030204" pitchFamily="34" charset="0"/>
              <a:cs typeface="Calibri" panose="020F0502020204030204" pitchFamily="34" charset="0"/>
            </a:endParaRPr>
          </a:p>
          <a:p>
            <a:pPr marL="171450" lvl="0" indent="-171450" algn="l" rtl="0">
              <a:spcBef>
                <a:spcPts val="0"/>
              </a:spcBef>
              <a:spcAft>
                <a:spcPts val="0"/>
              </a:spcAft>
            </a:pPr>
            <a:r>
              <a:rPr lang="en" sz="1200" dirty="0" smtClean="0">
                <a:latin typeface="Calibri" panose="020F0502020204030204" pitchFamily="34" charset="0"/>
                <a:cs typeface="Calibri" panose="020F0502020204030204" pitchFamily="34" charset="0"/>
              </a:rPr>
              <a:t>These </a:t>
            </a:r>
            <a:r>
              <a:rPr lang="en" sz="1200" dirty="0">
                <a:latin typeface="Calibri" panose="020F0502020204030204" pitchFamily="34" charset="0"/>
                <a:cs typeface="Calibri" panose="020F0502020204030204" pitchFamily="34" charset="0"/>
              </a:rPr>
              <a:t>four types of innovation proceeded in complexity and corresponded to the degree of disruption to the status quo that was previously described</a:t>
            </a:r>
            <a:r>
              <a:rPr lang="en" sz="1200" dirty="0" smtClean="0">
                <a:latin typeface="Calibri" panose="020F0502020204030204" pitchFamily="34" charset="0"/>
                <a:cs typeface="Calibri" panose="020F0502020204030204" pitchFamily="34" charset="0"/>
              </a:rPr>
              <a:t>.</a:t>
            </a:r>
            <a:endParaRPr sz="1200" dirty="0">
              <a:latin typeface="Calibri" panose="020F0502020204030204" pitchFamily="34" charset="0"/>
              <a:cs typeface="Calibri" panose="020F0502020204030204" pitchFamily="34" charset="0"/>
            </a:endParaRPr>
          </a:p>
          <a:p>
            <a:pPr marL="171450" lvl="0" indent="-171450" algn="l" rtl="0">
              <a:spcBef>
                <a:spcPts val="0"/>
              </a:spcBef>
              <a:spcAft>
                <a:spcPts val="0"/>
              </a:spcAft>
            </a:pPr>
            <a:r>
              <a:rPr lang="en" sz="1200" dirty="0">
                <a:latin typeface="Calibri" panose="020F0502020204030204" pitchFamily="34" charset="0"/>
                <a:cs typeface="Calibri" panose="020F0502020204030204" pitchFamily="34" charset="0"/>
              </a:rPr>
              <a:t>The first type of innovation is a new or added component to an existing health product, program, or process. </a:t>
            </a:r>
            <a:endParaRPr lang="en" sz="1200" dirty="0" smtClean="0">
              <a:latin typeface="Calibri" panose="020F0502020204030204" pitchFamily="34" charset="0"/>
              <a:cs typeface="Calibri" panose="020F0502020204030204" pitchFamily="34" charset="0"/>
            </a:endParaRPr>
          </a:p>
          <a:p>
            <a:pPr marL="171450" lvl="0" indent="-171450" algn="l" rtl="0">
              <a:spcBef>
                <a:spcPts val="0"/>
              </a:spcBef>
              <a:spcAft>
                <a:spcPts val="0"/>
              </a:spcAft>
            </a:pPr>
            <a:r>
              <a:rPr lang="en" sz="1200" dirty="0" smtClean="0">
                <a:latin typeface="Calibri" panose="020F0502020204030204" pitchFamily="34" charset="0"/>
                <a:cs typeface="Calibri" panose="020F0502020204030204" pitchFamily="34" charset="0"/>
              </a:rPr>
              <a:t>This </a:t>
            </a:r>
            <a:r>
              <a:rPr lang="en" sz="1200" dirty="0">
                <a:latin typeface="Calibri" panose="020F0502020204030204" pitchFamily="34" charset="0"/>
                <a:cs typeface="Calibri" panose="020F0502020204030204" pitchFamily="34" charset="0"/>
              </a:rPr>
              <a:t>is the most simple type of innovation because it does not totally replace an existing practice, instead it adds to it in order to meet a need. </a:t>
            </a:r>
            <a:endParaRPr lang="en" sz="1200" dirty="0" smtClean="0">
              <a:latin typeface="Calibri" panose="020F0502020204030204" pitchFamily="34" charset="0"/>
              <a:cs typeface="Calibri" panose="020F0502020204030204" pitchFamily="34" charset="0"/>
            </a:endParaRPr>
          </a:p>
          <a:p>
            <a:pPr marL="171450" lvl="0" indent="-171450" algn="l" rtl="0">
              <a:spcBef>
                <a:spcPts val="0"/>
              </a:spcBef>
              <a:spcAft>
                <a:spcPts val="0"/>
              </a:spcAft>
            </a:pPr>
            <a:r>
              <a:rPr lang="en" sz="1200" dirty="0" smtClean="0">
                <a:latin typeface="Calibri" panose="020F0502020204030204" pitchFamily="34" charset="0"/>
                <a:cs typeface="Calibri" panose="020F0502020204030204" pitchFamily="34" charset="0"/>
              </a:rPr>
              <a:t>A </a:t>
            </a:r>
            <a:r>
              <a:rPr lang="en" sz="1200" dirty="0">
                <a:latin typeface="Calibri" panose="020F0502020204030204" pitchFamily="34" charset="0"/>
                <a:cs typeface="Calibri" panose="020F0502020204030204" pitchFamily="34" charset="0"/>
              </a:rPr>
              <a:t>new or added component represents things like adding social media to an existing sexuality education program. </a:t>
            </a:r>
            <a:endParaRPr lang="en" sz="1200" dirty="0" smtClean="0">
              <a:latin typeface="Calibri" panose="020F0502020204030204" pitchFamily="34" charset="0"/>
              <a:cs typeface="Calibri" panose="020F0502020204030204" pitchFamily="34" charset="0"/>
            </a:endParaRPr>
          </a:p>
          <a:p>
            <a:pPr marL="171450" lvl="0" indent="-171450" algn="l" rtl="0">
              <a:spcBef>
                <a:spcPts val="0"/>
              </a:spcBef>
              <a:spcAft>
                <a:spcPts val="0"/>
              </a:spcAft>
            </a:pPr>
            <a:r>
              <a:rPr lang="en" sz="1200" dirty="0" smtClean="0">
                <a:latin typeface="Calibri" panose="020F0502020204030204" pitchFamily="34" charset="0"/>
                <a:cs typeface="Calibri" panose="020F0502020204030204" pitchFamily="34" charset="0"/>
              </a:rPr>
              <a:t>This </a:t>
            </a:r>
            <a:r>
              <a:rPr lang="en" sz="1200" dirty="0">
                <a:latin typeface="Calibri" panose="020F0502020204030204" pitchFamily="34" charset="0"/>
                <a:cs typeface="Calibri" panose="020F0502020204030204" pitchFamily="34" charset="0"/>
              </a:rPr>
              <a:t>can be done in response to user need or changes in technology or societal norms. </a:t>
            </a:r>
            <a:endParaRPr lang="en" sz="1200" dirty="0" smtClean="0">
              <a:latin typeface="Calibri" panose="020F0502020204030204" pitchFamily="34" charset="0"/>
              <a:cs typeface="Calibri" panose="020F0502020204030204" pitchFamily="34" charset="0"/>
            </a:endParaRPr>
          </a:p>
          <a:p>
            <a:pPr marL="171450" lvl="0" indent="-171450" algn="l" rtl="0">
              <a:spcBef>
                <a:spcPts val="0"/>
              </a:spcBef>
              <a:spcAft>
                <a:spcPts val="0"/>
              </a:spcAft>
            </a:pPr>
            <a:r>
              <a:rPr lang="en" sz="1200" dirty="0" smtClean="0">
                <a:latin typeface="Calibri" panose="020F0502020204030204" pitchFamily="34" charset="0"/>
                <a:cs typeface="Calibri" panose="020F0502020204030204" pitchFamily="34" charset="0"/>
              </a:rPr>
              <a:t>It </a:t>
            </a:r>
            <a:r>
              <a:rPr lang="en" sz="1200" dirty="0">
                <a:latin typeface="Calibri" panose="020F0502020204030204" pitchFamily="34" charset="0"/>
                <a:cs typeface="Calibri" panose="020F0502020204030204" pitchFamily="34" charset="0"/>
              </a:rPr>
              <a:t>does not radically alter the existing program or product, rather it improves it to make it more relevant</a:t>
            </a:r>
            <a:r>
              <a:rPr lang="en" sz="1200" dirty="0" smtClean="0">
                <a:latin typeface="Calibri" panose="020F0502020204030204" pitchFamily="34" charset="0"/>
                <a:cs typeface="Calibri" panose="020F0502020204030204" pitchFamily="34" charset="0"/>
              </a:rPr>
              <a:t>.</a:t>
            </a:r>
            <a:endParaRPr sz="1200" dirty="0">
              <a:latin typeface="Calibri" panose="020F0502020204030204" pitchFamily="34" charset="0"/>
              <a:cs typeface="Calibri" panose="020F0502020204030204" pitchFamily="34" charset="0"/>
            </a:endParaRPr>
          </a:p>
          <a:p>
            <a:pPr marL="171450" lvl="0" indent="-171450" algn="l" rtl="0">
              <a:spcBef>
                <a:spcPts val="0"/>
              </a:spcBef>
              <a:spcAft>
                <a:spcPts val="0"/>
              </a:spcAft>
            </a:pPr>
            <a:r>
              <a:rPr lang="en" sz="1200" dirty="0">
                <a:latin typeface="Calibri" panose="020F0502020204030204" pitchFamily="34" charset="0"/>
                <a:cs typeface="Calibri" panose="020F0502020204030204" pitchFamily="34" charset="0"/>
              </a:rPr>
              <a:t>The second type of innovation is an adaptation. </a:t>
            </a:r>
            <a:endParaRPr lang="en" sz="1200" dirty="0" smtClean="0">
              <a:latin typeface="Calibri" panose="020F0502020204030204" pitchFamily="34" charset="0"/>
              <a:cs typeface="Calibri" panose="020F0502020204030204" pitchFamily="34" charset="0"/>
            </a:endParaRPr>
          </a:p>
          <a:p>
            <a:pPr marL="171450" lvl="0" indent="-171450" algn="l" rtl="0">
              <a:spcBef>
                <a:spcPts val="0"/>
              </a:spcBef>
              <a:spcAft>
                <a:spcPts val="0"/>
              </a:spcAft>
            </a:pPr>
            <a:r>
              <a:rPr lang="en" sz="1200" dirty="0" smtClean="0">
                <a:latin typeface="Calibri" panose="020F0502020204030204" pitchFamily="34" charset="0"/>
                <a:cs typeface="Calibri" panose="020F0502020204030204" pitchFamily="34" charset="0"/>
              </a:rPr>
              <a:t>Adaptations </a:t>
            </a:r>
            <a:r>
              <a:rPr lang="en" sz="1200" dirty="0">
                <a:latin typeface="Calibri" panose="020F0502020204030204" pitchFamily="34" charset="0"/>
                <a:cs typeface="Calibri" panose="020F0502020204030204" pitchFamily="34" charset="0"/>
              </a:rPr>
              <a:t>represent a modified way of doing something. </a:t>
            </a:r>
            <a:endParaRPr lang="en" sz="1200" dirty="0" smtClean="0">
              <a:latin typeface="Calibri" panose="020F0502020204030204" pitchFamily="34" charset="0"/>
              <a:cs typeface="Calibri" panose="020F0502020204030204" pitchFamily="34" charset="0"/>
            </a:endParaRPr>
          </a:p>
          <a:p>
            <a:pPr marL="171450" lvl="0" indent="-171450" algn="l" rtl="0">
              <a:spcBef>
                <a:spcPts val="0"/>
              </a:spcBef>
              <a:spcAft>
                <a:spcPts val="0"/>
              </a:spcAft>
            </a:pPr>
            <a:r>
              <a:rPr lang="en" sz="1200" dirty="0" smtClean="0">
                <a:latin typeface="Calibri" panose="020F0502020204030204" pitchFamily="34" charset="0"/>
                <a:cs typeface="Calibri" panose="020F0502020204030204" pitchFamily="34" charset="0"/>
              </a:rPr>
              <a:t>An </a:t>
            </a:r>
            <a:r>
              <a:rPr lang="en" sz="1200" dirty="0">
                <a:latin typeface="Calibri" panose="020F0502020204030204" pitchFamily="34" charset="0"/>
                <a:cs typeface="Calibri" panose="020F0502020204030204" pitchFamily="34" charset="0"/>
              </a:rPr>
              <a:t>example is adapting an existing evidence-based program for a new target population. </a:t>
            </a:r>
            <a:endParaRPr lang="en" sz="1200" dirty="0" smtClean="0">
              <a:latin typeface="Calibri" panose="020F0502020204030204" pitchFamily="34" charset="0"/>
              <a:cs typeface="Calibri" panose="020F0502020204030204" pitchFamily="34" charset="0"/>
            </a:endParaRPr>
          </a:p>
          <a:p>
            <a:pPr marL="171450" lvl="0" indent="-171450" algn="l" rtl="0">
              <a:spcBef>
                <a:spcPts val="0"/>
              </a:spcBef>
              <a:spcAft>
                <a:spcPts val="0"/>
              </a:spcAft>
            </a:pPr>
            <a:r>
              <a:rPr lang="en" sz="1200" dirty="0" smtClean="0">
                <a:latin typeface="Calibri" panose="020F0502020204030204" pitchFamily="34" charset="0"/>
                <a:cs typeface="Calibri" panose="020F0502020204030204" pitchFamily="34" charset="0"/>
              </a:rPr>
              <a:t>In </a:t>
            </a:r>
            <a:r>
              <a:rPr lang="en" sz="1200" dirty="0">
                <a:latin typeface="Calibri" panose="020F0502020204030204" pitchFamily="34" charset="0"/>
                <a:cs typeface="Calibri" panose="020F0502020204030204" pitchFamily="34" charset="0"/>
              </a:rPr>
              <a:t>order for adaptation to occur, the fundamental theory of change stays the same, but things like language and setting are modified. </a:t>
            </a:r>
            <a:endParaRPr lang="en" sz="1200" dirty="0" smtClean="0">
              <a:latin typeface="Calibri" panose="020F0502020204030204" pitchFamily="34" charset="0"/>
              <a:cs typeface="Calibri" panose="020F0502020204030204" pitchFamily="34" charset="0"/>
            </a:endParaRPr>
          </a:p>
          <a:p>
            <a:pPr marL="171450" lvl="0" indent="-171450" algn="l" rtl="0">
              <a:spcBef>
                <a:spcPts val="0"/>
              </a:spcBef>
              <a:spcAft>
                <a:spcPts val="0"/>
              </a:spcAft>
            </a:pPr>
            <a:r>
              <a:rPr lang="en" sz="1200" dirty="0" smtClean="0">
                <a:latin typeface="Calibri" panose="020F0502020204030204" pitchFamily="34" charset="0"/>
                <a:cs typeface="Calibri" panose="020F0502020204030204" pitchFamily="34" charset="0"/>
              </a:rPr>
              <a:t>Frequently</a:t>
            </a:r>
            <a:r>
              <a:rPr lang="en" sz="1200" dirty="0">
                <a:latin typeface="Calibri" panose="020F0502020204030204" pitchFamily="34" charset="0"/>
                <a:cs typeface="Calibri" panose="020F0502020204030204" pitchFamily="34" charset="0"/>
              </a:rPr>
              <a:t>, we see adaptations to meet the needs of different cultural groups or genders in teenage pregnancy prevention programming. </a:t>
            </a:r>
            <a:endParaRPr sz="1200" dirty="0">
              <a:latin typeface="Calibri" panose="020F0502020204030204" pitchFamily="34" charset="0"/>
              <a:cs typeface="Calibri" panose="020F0502020204030204" pitchFamily="34" charset="0"/>
            </a:endParaRPr>
          </a:p>
          <a:p>
            <a:pPr marL="171450" lvl="0" indent="-171450" algn="l" rtl="0">
              <a:spcBef>
                <a:spcPts val="0"/>
              </a:spcBef>
              <a:spcAft>
                <a:spcPts val="0"/>
              </a:spcAft>
            </a:pPr>
            <a:r>
              <a:rPr lang="en" sz="1200" dirty="0">
                <a:latin typeface="Calibri" panose="020F0502020204030204" pitchFamily="34" charset="0"/>
                <a:cs typeface="Calibri" panose="020F0502020204030204" pitchFamily="34" charset="0"/>
              </a:rPr>
              <a:t>The third type of innovation is approach. </a:t>
            </a:r>
            <a:endParaRPr lang="en" sz="1200" dirty="0" smtClean="0">
              <a:latin typeface="Calibri" panose="020F0502020204030204" pitchFamily="34" charset="0"/>
              <a:cs typeface="Calibri" panose="020F0502020204030204" pitchFamily="34" charset="0"/>
            </a:endParaRPr>
          </a:p>
          <a:p>
            <a:pPr marL="171450" lvl="0" indent="-171450" algn="l" rtl="0">
              <a:spcBef>
                <a:spcPts val="0"/>
              </a:spcBef>
              <a:spcAft>
                <a:spcPts val="0"/>
              </a:spcAft>
            </a:pPr>
            <a:r>
              <a:rPr lang="en" sz="1200" dirty="0" smtClean="0">
                <a:latin typeface="Calibri" panose="020F0502020204030204" pitchFamily="34" charset="0"/>
                <a:cs typeface="Calibri" panose="020F0502020204030204" pitchFamily="34" charset="0"/>
              </a:rPr>
              <a:t>Approach </a:t>
            </a:r>
            <a:r>
              <a:rPr lang="en" sz="1200" dirty="0">
                <a:latin typeface="Calibri" panose="020F0502020204030204" pitchFamily="34" charset="0"/>
                <a:cs typeface="Calibri" panose="020F0502020204030204" pitchFamily="34" charset="0"/>
              </a:rPr>
              <a:t>is more drastic than the previous two types because it represents a new way of doing something. </a:t>
            </a:r>
            <a:endParaRPr lang="en" sz="1200" dirty="0" smtClean="0">
              <a:latin typeface="Calibri" panose="020F0502020204030204" pitchFamily="34" charset="0"/>
              <a:cs typeface="Calibri" panose="020F0502020204030204" pitchFamily="34" charset="0"/>
            </a:endParaRPr>
          </a:p>
          <a:p>
            <a:pPr marL="171450" lvl="0" indent="-171450" algn="l" rtl="0">
              <a:spcBef>
                <a:spcPts val="0"/>
              </a:spcBef>
              <a:spcAft>
                <a:spcPts val="0"/>
              </a:spcAft>
            </a:pPr>
            <a:r>
              <a:rPr lang="en" sz="1200" dirty="0" smtClean="0">
                <a:latin typeface="Calibri" panose="020F0502020204030204" pitchFamily="34" charset="0"/>
                <a:cs typeface="Calibri" panose="020F0502020204030204" pitchFamily="34" charset="0"/>
              </a:rPr>
              <a:t>An </a:t>
            </a:r>
            <a:r>
              <a:rPr lang="en" sz="1200" dirty="0">
                <a:latin typeface="Calibri" panose="020F0502020204030204" pitchFamily="34" charset="0"/>
                <a:cs typeface="Calibri" panose="020F0502020204030204" pitchFamily="34" charset="0"/>
              </a:rPr>
              <a:t>example of a new approach is a trauma informed approach to sexuality education or the switch from abstinence only to comprehensive sexuality education. </a:t>
            </a:r>
            <a:endParaRPr lang="en" sz="1200" dirty="0" smtClean="0">
              <a:latin typeface="Calibri" panose="020F0502020204030204" pitchFamily="34" charset="0"/>
              <a:cs typeface="Calibri" panose="020F0502020204030204" pitchFamily="34" charset="0"/>
            </a:endParaRPr>
          </a:p>
          <a:p>
            <a:pPr marL="171450" lvl="0" indent="-171450" algn="l" rtl="0">
              <a:spcBef>
                <a:spcPts val="0"/>
              </a:spcBef>
              <a:spcAft>
                <a:spcPts val="0"/>
              </a:spcAft>
            </a:pPr>
            <a:r>
              <a:rPr lang="en" sz="1200" dirty="0" smtClean="0">
                <a:latin typeface="Calibri" panose="020F0502020204030204" pitchFamily="34" charset="0"/>
                <a:cs typeface="Calibri" panose="020F0502020204030204" pitchFamily="34" charset="0"/>
              </a:rPr>
              <a:t>Frequently </a:t>
            </a:r>
            <a:r>
              <a:rPr lang="en" sz="1200" dirty="0">
                <a:latin typeface="Calibri" panose="020F0502020204030204" pitchFamily="34" charset="0"/>
                <a:cs typeface="Calibri" panose="020F0502020204030204" pitchFamily="34" charset="0"/>
              </a:rPr>
              <a:t>a new approach means a new theory that guides facts and requires a change in terminology. </a:t>
            </a:r>
            <a:endParaRPr lang="en" sz="1200" dirty="0" smtClean="0">
              <a:latin typeface="Calibri" panose="020F0502020204030204" pitchFamily="34" charset="0"/>
              <a:cs typeface="Calibri" panose="020F0502020204030204" pitchFamily="34" charset="0"/>
            </a:endParaRPr>
          </a:p>
          <a:p>
            <a:pPr marL="171450" lvl="0" indent="-171450" algn="l" rtl="0">
              <a:spcBef>
                <a:spcPts val="0"/>
              </a:spcBef>
              <a:spcAft>
                <a:spcPts val="0"/>
              </a:spcAft>
            </a:pPr>
            <a:r>
              <a:rPr lang="en" sz="1200" dirty="0" smtClean="0">
                <a:latin typeface="Calibri" panose="020F0502020204030204" pitchFamily="34" charset="0"/>
                <a:cs typeface="Calibri" panose="020F0502020204030204" pitchFamily="34" charset="0"/>
              </a:rPr>
              <a:t>Therefore</a:t>
            </a:r>
            <a:r>
              <a:rPr lang="en" sz="1200" dirty="0">
                <a:latin typeface="Calibri" panose="020F0502020204030204" pitchFamily="34" charset="0"/>
                <a:cs typeface="Calibri" panose="020F0502020204030204" pitchFamily="34" charset="0"/>
              </a:rPr>
              <a:t>, it causes a great deal of disruption because it represents something completely different, as opposed to adapting or adding a new component to an existing program or product</a:t>
            </a:r>
            <a:r>
              <a:rPr lang="en" sz="1200" dirty="0" smtClean="0">
                <a:latin typeface="Calibri" panose="020F0502020204030204" pitchFamily="34" charset="0"/>
                <a:cs typeface="Calibri" panose="020F0502020204030204" pitchFamily="34" charset="0"/>
              </a:rPr>
              <a:t>.</a:t>
            </a:r>
            <a:endParaRPr sz="1200" dirty="0">
              <a:latin typeface="Calibri" panose="020F0502020204030204" pitchFamily="34" charset="0"/>
              <a:cs typeface="Calibri" panose="020F0502020204030204" pitchFamily="34" charset="0"/>
            </a:endParaRPr>
          </a:p>
          <a:p>
            <a:pPr marL="171450" lvl="0" indent="-171450" algn="l" rtl="0">
              <a:spcBef>
                <a:spcPts val="0"/>
              </a:spcBef>
              <a:spcAft>
                <a:spcPts val="0"/>
              </a:spcAft>
            </a:pPr>
            <a:r>
              <a:rPr lang="en" sz="1200" dirty="0">
                <a:latin typeface="Calibri" panose="020F0502020204030204" pitchFamily="34" charset="0"/>
                <a:cs typeface="Calibri" panose="020F0502020204030204" pitchFamily="34" charset="0"/>
              </a:rPr>
              <a:t>The last and most radical type of innovation is reframing the problem or challenge completely. </a:t>
            </a:r>
            <a:endParaRPr lang="en" sz="1200" dirty="0" smtClean="0">
              <a:latin typeface="Calibri" panose="020F0502020204030204" pitchFamily="34" charset="0"/>
              <a:cs typeface="Calibri" panose="020F0502020204030204" pitchFamily="34" charset="0"/>
            </a:endParaRPr>
          </a:p>
          <a:p>
            <a:pPr marL="171450" lvl="0" indent="-171450" algn="l" rtl="0">
              <a:spcBef>
                <a:spcPts val="0"/>
              </a:spcBef>
              <a:spcAft>
                <a:spcPts val="0"/>
              </a:spcAft>
            </a:pPr>
            <a:r>
              <a:rPr lang="en" sz="1200" dirty="0" smtClean="0">
                <a:latin typeface="Calibri" panose="020F0502020204030204" pitchFamily="34" charset="0"/>
                <a:cs typeface="Calibri" panose="020F0502020204030204" pitchFamily="34" charset="0"/>
              </a:rPr>
              <a:t>This </a:t>
            </a:r>
            <a:r>
              <a:rPr lang="en" sz="1200" dirty="0">
                <a:latin typeface="Calibri" panose="020F0502020204030204" pitchFamily="34" charset="0"/>
                <a:cs typeface="Calibri" panose="020F0502020204030204" pitchFamily="34" charset="0"/>
              </a:rPr>
              <a:t>type of innovation is similar to a paradigm shift in Kuhns’ Scientific Revolution because it implies a new understanding of a health issue, new methods to address the issue, and a new way of understanding success. </a:t>
            </a:r>
            <a:endParaRPr lang="en" sz="1200" dirty="0" smtClean="0">
              <a:latin typeface="Calibri" panose="020F0502020204030204" pitchFamily="34" charset="0"/>
              <a:cs typeface="Calibri" panose="020F0502020204030204" pitchFamily="34" charset="0"/>
            </a:endParaRPr>
          </a:p>
          <a:p>
            <a:pPr marL="171450" lvl="0" indent="-171450" algn="l" rtl="0">
              <a:spcBef>
                <a:spcPts val="0"/>
              </a:spcBef>
              <a:spcAft>
                <a:spcPts val="0"/>
              </a:spcAft>
            </a:pPr>
            <a:r>
              <a:rPr lang="en" sz="1200" dirty="0" smtClean="0">
                <a:latin typeface="Calibri" panose="020F0502020204030204" pitchFamily="34" charset="0"/>
                <a:cs typeface="Calibri" panose="020F0502020204030204" pitchFamily="34" charset="0"/>
              </a:rPr>
              <a:t>An </a:t>
            </a:r>
            <a:r>
              <a:rPr lang="en" sz="1200" dirty="0">
                <a:latin typeface="Calibri" panose="020F0502020204030204" pitchFamily="34" charset="0"/>
                <a:cs typeface="Calibri" panose="020F0502020204030204" pitchFamily="34" charset="0"/>
              </a:rPr>
              <a:t>example of a reframed challenge is the HIV and AIDS epidemic. </a:t>
            </a:r>
            <a:endParaRPr lang="en" sz="1200" dirty="0" smtClean="0">
              <a:latin typeface="Calibri" panose="020F0502020204030204" pitchFamily="34" charset="0"/>
              <a:cs typeface="Calibri" panose="020F0502020204030204" pitchFamily="34" charset="0"/>
            </a:endParaRPr>
          </a:p>
          <a:p>
            <a:pPr marL="171450" lvl="0" indent="-171450" algn="l" rtl="0">
              <a:spcBef>
                <a:spcPts val="0"/>
              </a:spcBef>
              <a:spcAft>
                <a:spcPts val="0"/>
              </a:spcAft>
            </a:pPr>
            <a:r>
              <a:rPr lang="en" sz="1200" dirty="0" smtClean="0">
                <a:latin typeface="Calibri" panose="020F0502020204030204" pitchFamily="34" charset="0"/>
                <a:cs typeface="Calibri" panose="020F0502020204030204" pitchFamily="34" charset="0"/>
              </a:rPr>
              <a:t>When </a:t>
            </a:r>
            <a:r>
              <a:rPr lang="en" sz="1200" dirty="0">
                <a:latin typeface="Calibri" panose="020F0502020204030204" pitchFamily="34" charset="0"/>
                <a:cs typeface="Calibri" panose="020F0502020204030204" pitchFamily="34" charset="0"/>
              </a:rPr>
              <a:t>AIDS was first discovered, scare tactics and radical strategies like banning the entry of HIV positive people into the U.S. were used. </a:t>
            </a:r>
            <a:endParaRPr lang="en" sz="1200" dirty="0" smtClean="0">
              <a:latin typeface="Calibri" panose="020F0502020204030204" pitchFamily="34" charset="0"/>
              <a:cs typeface="Calibri" panose="020F0502020204030204" pitchFamily="34" charset="0"/>
            </a:endParaRPr>
          </a:p>
          <a:p>
            <a:pPr marL="171450" lvl="0" indent="-171450" algn="l" rtl="0">
              <a:spcBef>
                <a:spcPts val="0"/>
              </a:spcBef>
              <a:spcAft>
                <a:spcPts val="0"/>
              </a:spcAft>
            </a:pPr>
            <a:r>
              <a:rPr lang="en" sz="1200" dirty="0" smtClean="0">
                <a:latin typeface="Calibri" panose="020F0502020204030204" pitchFamily="34" charset="0"/>
                <a:cs typeface="Calibri" panose="020F0502020204030204" pitchFamily="34" charset="0"/>
              </a:rPr>
              <a:t>Public </a:t>
            </a:r>
            <a:r>
              <a:rPr lang="en" sz="1200" dirty="0">
                <a:latin typeface="Calibri" panose="020F0502020204030204" pitchFamily="34" charset="0"/>
                <a:cs typeface="Calibri" panose="020F0502020204030204" pitchFamily="34" charset="0"/>
              </a:rPr>
              <a:t>health programs were designed</a:t>
            </a:r>
            <a:r>
              <a:rPr lang="en" sz="1200" dirty="0">
                <a:latin typeface="Calibri" panose="020F0502020204030204" pitchFamily="34" charset="0"/>
                <a:cs typeface="Calibri" panose="020F0502020204030204" pitchFamily="34" charset="0"/>
                <a:sym typeface="Arial"/>
              </a:rPr>
              <a:t> to increase AIDS awareness and provide basic information regarding symptoms. </a:t>
            </a:r>
            <a:endParaRPr lang="en" sz="1200" dirty="0" smtClean="0">
              <a:latin typeface="Calibri" panose="020F0502020204030204" pitchFamily="34" charset="0"/>
              <a:cs typeface="Calibri" panose="020F0502020204030204" pitchFamily="34" charset="0"/>
              <a:sym typeface="Arial"/>
            </a:endParaRPr>
          </a:p>
          <a:p>
            <a:pPr marL="171450" lvl="0" indent="-171450" algn="l" rtl="0">
              <a:spcBef>
                <a:spcPts val="0"/>
              </a:spcBef>
              <a:spcAft>
                <a:spcPts val="0"/>
              </a:spcAft>
            </a:pPr>
            <a:r>
              <a:rPr lang="en" sz="1200" dirty="0" smtClean="0">
                <a:latin typeface="Calibri" panose="020F0502020204030204" pitchFamily="34" charset="0"/>
                <a:cs typeface="Calibri" panose="020F0502020204030204" pitchFamily="34" charset="0"/>
                <a:sym typeface="Arial"/>
              </a:rPr>
              <a:t>Since </a:t>
            </a:r>
            <a:r>
              <a:rPr lang="en" sz="1200" dirty="0">
                <a:latin typeface="Calibri" panose="020F0502020204030204" pitchFamily="34" charset="0"/>
                <a:cs typeface="Calibri" panose="020F0502020204030204" pitchFamily="34" charset="0"/>
                <a:sym typeface="Arial"/>
              </a:rPr>
              <a:t>then, programs using scare tactics and discrimination have been replaced with anti-stigma campaigns and a focus on antiretroviral treatment. </a:t>
            </a:r>
            <a:endParaRPr lang="en" sz="1200" dirty="0" smtClean="0">
              <a:latin typeface="Calibri" panose="020F0502020204030204" pitchFamily="34" charset="0"/>
              <a:cs typeface="Calibri" panose="020F0502020204030204" pitchFamily="34" charset="0"/>
              <a:sym typeface="Arial"/>
            </a:endParaRPr>
          </a:p>
          <a:p>
            <a:pPr marL="171450" lvl="0" indent="-171450" algn="l" rtl="0">
              <a:spcBef>
                <a:spcPts val="0"/>
              </a:spcBef>
              <a:spcAft>
                <a:spcPts val="0"/>
              </a:spcAft>
            </a:pPr>
            <a:r>
              <a:rPr lang="en" sz="1200" dirty="0" smtClean="0">
                <a:latin typeface="Calibri" panose="020F0502020204030204" pitchFamily="34" charset="0"/>
                <a:cs typeface="Calibri" panose="020F0502020204030204" pitchFamily="34" charset="0"/>
                <a:sym typeface="Arial"/>
              </a:rPr>
              <a:t>The </a:t>
            </a:r>
            <a:r>
              <a:rPr lang="en" sz="1200" dirty="0">
                <a:latin typeface="Calibri" panose="020F0502020204030204" pitchFamily="34" charset="0"/>
                <a:cs typeface="Calibri" panose="020F0502020204030204" pitchFamily="34" charset="0"/>
                <a:sym typeface="Arial"/>
              </a:rPr>
              <a:t>“challenge” was reframed from dying of AIDS to living with HIV. </a:t>
            </a:r>
            <a:endParaRPr sz="1200" dirty="0">
              <a:latin typeface="Calibri" panose="020F0502020204030204" pitchFamily="34" charset="0"/>
              <a:cs typeface="Calibri" panose="020F0502020204030204" pitchFamily="34" charset="0"/>
              <a:sym typeface="Arial"/>
            </a:endParaRPr>
          </a:p>
          <a:p>
            <a:pPr marL="171450" lvl="0" indent="-171450" algn="l" rtl="0">
              <a:spcBef>
                <a:spcPts val="0"/>
              </a:spcBef>
              <a:spcAft>
                <a:spcPts val="0"/>
              </a:spcAft>
            </a:pPr>
            <a:r>
              <a:rPr lang="en" sz="1200" dirty="0">
                <a:latin typeface="Calibri" panose="020F0502020204030204" pitchFamily="34" charset="0"/>
                <a:cs typeface="Calibri" panose="020F0502020204030204" pitchFamily="34" charset="0"/>
                <a:sym typeface="Arial"/>
              </a:rPr>
              <a:t>The type of innovation that emerges from this model, informs the status quo. </a:t>
            </a:r>
            <a:endParaRPr lang="en" sz="1200" dirty="0" smtClean="0">
              <a:latin typeface="Calibri" panose="020F0502020204030204" pitchFamily="34" charset="0"/>
              <a:cs typeface="Calibri" panose="020F0502020204030204" pitchFamily="34" charset="0"/>
              <a:sym typeface="Arial"/>
            </a:endParaRPr>
          </a:p>
          <a:p>
            <a:pPr marL="171450" lvl="0" indent="-171450" algn="l" rtl="0">
              <a:spcBef>
                <a:spcPts val="0"/>
              </a:spcBef>
              <a:spcAft>
                <a:spcPts val="0"/>
              </a:spcAft>
            </a:pPr>
            <a:r>
              <a:rPr lang="en" sz="1200" dirty="0" smtClean="0">
                <a:latin typeface="Calibri" panose="020F0502020204030204" pitchFamily="34" charset="0"/>
                <a:cs typeface="Calibri" panose="020F0502020204030204" pitchFamily="34" charset="0"/>
                <a:sym typeface="Arial"/>
              </a:rPr>
              <a:t>The </a:t>
            </a:r>
            <a:r>
              <a:rPr lang="en" sz="1200" dirty="0">
                <a:latin typeface="Calibri" panose="020F0502020204030204" pitchFamily="34" charset="0"/>
                <a:cs typeface="Calibri" panose="020F0502020204030204" pitchFamily="34" charset="0"/>
                <a:sym typeface="Arial"/>
              </a:rPr>
              <a:t>status quo is constantly shifting and as innovation emerges and is translated into practice. </a:t>
            </a:r>
            <a:endParaRPr lang="en" sz="1200" dirty="0" smtClean="0">
              <a:latin typeface="Calibri" panose="020F0502020204030204" pitchFamily="34" charset="0"/>
              <a:cs typeface="Calibri" panose="020F0502020204030204" pitchFamily="34" charset="0"/>
              <a:sym typeface="Arial"/>
            </a:endParaRPr>
          </a:p>
          <a:p>
            <a:pPr marL="171450" lvl="0" indent="-171450" algn="l" rtl="0">
              <a:spcBef>
                <a:spcPts val="0"/>
              </a:spcBef>
              <a:spcAft>
                <a:spcPts val="0"/>
              </a:spcAft>
            </a:pPr>
            <a:r>
              <a:rPr lang="en" sz="1200" dirty="0" smtClean="0">
                <a:latin typeface="Calibri" panose="020F0502020204030204" pitchFamily="34" charset="0"/>
                <a:cs typeface="Calibri" panose="020F0502020204030204" pitchFamily="34" charset="0"/>
                <a:sym typeface="Arial"/>
              </a:rPr>
              <a:t>This </a:t>
            </a:r>
            <a:r>
              <a:rPr lang="en" sz="1200" dirty="0">
                <a:latin typeface="Calibri" panose="020F0502020204030204" pitchFamily="34" charset="0"/>
                <a:cs typeface="Calibri" panose="020F0502020204030204" pitchFamily="34" charset="0"/>
                <a:sym typeface="Arial"/>
              </a:rPr>
              <a:t>is represented by the feedback loop connecting the red and blue circles of the model. </a:t>
            </a:r>
            <a:endParaRPr sz="1200" dirty="0">
              <a:latin typeface="Calibri" panose="020F0502020204030204" pitchFamily="34" charset="0"/>
              <a:cs typeface="Calibri" panose="020F0502020204030204" pitchFamily="34" charset="0"/>
              <a:sym typeface="Arial"/>
            </a:endParaRPr>
          </a:p>
        </p:txBody>
      </p:sp>
      <p:sp>
        <p:nvSpPr>
          <p:cNvPr id="257" name="Google Shape;257;ge3e1c4b74b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e3e1c4b74b_0_9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en-US" sz="1200" b="0" i="0" u="none" strike="noStrike" cap="none" dirty="0" smtClean="0">
                <a:solidFill>
                  <a:srgbClr val="000000"/>
                </a:solidFill>
                <a:effectLst/>
                <a:latin typeface="Calibri" panose="020F0502020204030204" pitchFamily="34" charset="0"/>
                <a:ea typeface="Arial"/>
                <a:cs typeface="Calibri" panose="020F0502020204030204" pitchFamily="34" charset="0"/>
                <a:sym typeface="Arial"/>
              </a:rPr>
              <a:t>So, the next slide is actually going to bring in an example of a program that emerged from ITP3. </a:t>
            </a:r>
          </a:p>
          <a:p>
            <a:pPr marL="171450" lvl="0" indent="-171450" algn="l" rtl="0">
              <a:spcBef>
                <a:spcPts val="0"/>
              </a:spcBef>
              <a:spcAft>
                <a:spcPts val="0"/>
              </a:spcAft>
            </a:pPr>
            <a:r>
              <a:rPr lang="en-US" sz="1200" b="0" i="0" u="none" strike="noStrike" cap="none" dirty="0" smtClean="0">
                <a:solidFill>
                  <a:srgbClr val="000000"/>
                </a:solidFill>
                <a:effectLst/>
                <a:latin typeface="Calibri" panose="020F0502020204030204" pitchFamily="34" charset="0"/>
                <a:ea typeface="Arial"/>
                <a:cs typeface="Calibri" panose="020F0502020204030204" pitchFamily="34" charset="0"/>
                <a:sym typeface="Arial"/>
              </a:rPr>
              <a:t>We had 20 different teams that we worked with over the course of the five years of ITP3 and this was a program that started with a boot camp, so it was a community based boot camp. </a:t>
            </a:r>
          </a:p>
          <a:p>
            <a:pPr marL="171450" lvl="0" indent="-171450" algn="l" rtl="0">
              <a:spcBef>
                <a:spcPts val="0"/>
              </a:spcBef>
              <a:spcAft>
                <a:spcPts val="0"/>
              </a:spcAft>
            </a:pPr>
            <a:r>
              <a:rPr lang="en-US" sz="1200" b="0" i="0" u="none" strike="noStrike" cap="none" dirty="0" smtClean="0">
                <a:solidFill>
                  <a:srgbClr val="000000"/>
                </a:solidFill>
                <a:effectLst/>
                <a:latin typeface="Calibri" panose="020F0502020204030204" pitchFamily="34" charset="0"/>
                <a:ea typeface="Arial"/>
                <a:cs typeface="Calibri" panose="020F0502020204030204" pitchFamily="34" charset="0"/>
                <a:sym typeface="Arial"/>
              </a:rPr>
              <a:t>And then a team was selected to move forward with program development. </a:t>
            </a:r>
          </a:p>
          <a:p>
            <a:pPr marL="171450" lvl="0" indent="-171450" algn="l" rtl="0">
              <a:spcBef>
                <a:spcPts val="0"/>
              </a:spcBef>
              <a:spcAft>
                <a:spcPts val="0"/>
              </a:spcAft>
            </a:pPr>
            <a:r>
              <a:rPr lang="en-US" sz="1200" b="0" i="0" u="none" strike="noStrike" cap="none" dirty="0" smtClean="0">
                <a:solidFill>
                  <a:srgbClr val="000000"/>
                </a:solidFill>
                <a:effectLst/>
                <a:latin typeface="Calibri" panose="020F0502020204030204" pitchFamily="34" charset="0"/>
                <a:ea typeface="Arial"/>
                <a:cs typeface="Calibri" panose="020F0502020204030204" pitchFamily="34" charset="0"/>
                <a:sym typeface="Arial"/>
              </a:rPr>
              <a:t>They brought together a design team and went through design sprints with that team. </a:t>
            </a:r>
          </a:p>
          <a:p>
            <a:pPr marL="171450" lvl="0" indent="-171450" algn="l" rtl="0">
              <a:spcBef>
                <a:spcPts val="0"/>
              </a:spcBef>
              <a:spcAft>
                <a:spcPts val="0"/>
              </a:spcAft>
            </a:pPr>
            <a:r>
              <a:rPr lang="en-US" sz="1200" b="0" i="0" u="none" strike="noStrike" cap="none" dirty="0" smtClean="0">
                <a:solidFill>
                  <a:srgbClr val="000000"/>
                </a:solidFill>
                <a:effectLst/>
                <a:latin typeface="Calibri" panose="020F0502020204030204" pitchFamily="34" charset="0"/>
                <a:ea typeface="Arial"/>
                <a:cs typeface="Calibri" panose="020F0502020204030204" pitchFamily="34" charset="0"/>
                <a:sym typeface="Arial"/>
              </a:rPr>
              <a:t>And this is a video prototype of the program that was developed and then that moved into feasibility testing.</a:t>
            </a:r>
          </a:p>
          <a:p>
            <a:pPr marL="171450" lvl="0" indent="-171450" algn="l" rtl="0">
              <a:spcBef>
                <a:spcPts val="0"/>
              </a:spcBef>
              <a:spcAft>
                <a:spcPts val="0"/>
              </a:spcAft>
            </a:pPr>
            <a:r>
              <a:rPr lang="en-US" sz="1200" dirty="0" smtClean="0">
                <a:latin typeface="Calibri" panose="020F0502020204030204" pitchFamily="34" charset="0"/>
                <a:cs typeface="Calibri" panose="020F0502020204030204" pitchFamily="34" charset="0"/>
              </a:rPr>
              <a:t>https://www.youtube.com/watch?v=X7jrdUr791E </a:t>
            </a:r>
            <a:endParaRPr sz="1200" dirty="0">
              <a:latin typeface="Calibri" panose="020F0502020204030204" pitchFamily="34" charset="0"/>
              <a:cs typeface="Calibri" panose="020F0502020204030204" pitchFamily="34" charset="0"/>
            </a:endParaRPr>
          </a:p>
        </p:txBody>
      </p:sp>
      <p:sp>
        <p:nvSpPr>
          <p:cNvPr id="264" name="Google Shape;264;ge3e1c4b74b_0_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a7e970470e_1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a7e970470e_1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69900" marR="0" lvl="0" indent="-171450" algn="l" defTabSz="914400" rtl="0" eaLnBrk="1" fontAlgn="auto" latinLnBrk="0" hangingPunct="1">
              <a:lnSpc>
                <a:spcPct val="115000"/>
              </a:lnSpc>
              <a:spcBef>
                <a:spcPts val="1000"/>
              </a:spcBef>
              <a:spcAft>
                <a:spcPts val="0"/>
              </a:spcAft>
              <a:buClr>
                <a:srgbClr val="222222"/>
              </a:buClr>
              <a:buSzPts val="1100"/>
              <a:buFont typeface="Arial"/>
              <a:buChar char="●"/>
              <a:tabLst/>
              <a:defRPr/>
            </a:pPr>
            <a:r>
              <a:rPr lang="en-US" sz="1200" b="0" i="0" u="none" strike="noStrike" cap="none" dirty="0" smtClean="0">
                <a:solidFill>
                  <a:srgbClr val="000000"/>
                </a:solidFill>
                <a:effectLst/>
                <a:latin typeface="Calibri" panose="020F0502020204030204" pitchFamily="34" charset="0"/>
                <a:ea typeface="Arial"/>
                <a:cs typeface="Calibri" panose="020F0502020204030204" pitchFamily="34" charset="0"/>
                <a:sym typeface="Arial"/>
              </a:rPr>
              <a:t>What are some tools or resources that you found helpful when managing your innovation project?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e4d6eef386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e4d6eef386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200" b="0" i="0" u="none" strike="noStrike" cap="none" dirty="0" smtClean="0">
                <a:solidFill>
                  <a:srgbClr val="000000"/>
                </a:solidFill>
                <a:effectLst/>
                <a:latin typeface="Calibri" panose="020F0502020204030204" pitchFamily="34" charset="0"/>
                <a:ea typeface="Arial"/>
                <a:cs typeface="Calibri" panose="020F0502020204030204" pitchFamily="34" charset="0"/>
                <a:sym typeface="Arial"/>
              </a:rPr>
              <a:t>I will point to our Human-Centered Design and design thinking resources, like the IDEO Field Guide to Human-Centered Design, which you see on the left here, which became almost a guidebook for our teens in the different tools and strategies that they could use in implementing design thinking in their own communities, on their own projects, in between our workshops, the things that they were working on. </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200" b="0" i="0" u="none" strike="noStrike" cap="none" dirty="0" smtClean="0">
                <a:solidFill>
                  <a:srgbClr val="000000"/>
                </a:solidFill>
                <a:effectLst/>
                <a:latin typeface="Calibri" panose="020F0502020204030204" pitchFamily="34" charset="0"/>
                <a:ea typeface="Arial"/>
                <a:cs typeface="Calibri" panose="020F0502020204030204" pitchFamily="34" charset="0"/>
                <a:sym typeface="Arial"/>
              </a:rPr>
              <a:t>The D. School Stoke Deck is a tool that I really love. </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200" b="0" i="0" u="none" strike="noStrike" cap="none" dirty="0" smtClean="0">
                <a:solidFill>
                  <a:srgbClr val="000000"/>
                </a:solidFill>
                <a:effectLst/>
                <a:latin typeface="Calibri" panose="020F0502020204030204" pitchFamily="34" charset="0"/>
                <a:ea typeface="Arial"/>
                <a:cs typeface="Calibri" panose="020F0502020204030204" pitchFamily="34" charset="0"/>
                <a:sym typeface="Arial"/>
              </a:rPr>
              <a:t>It is a ton of different, almost energizers and icebreakers, but they're a little bit different than those that we typically use in our field. </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200" b="0" i="0" u="none" strike="noStrike" cap="none" dirty="0" smtClean="0">
                <a:solidFill>
                  <a:srgbClr val="000000"/>
                </a:solidFill>
                <a:effectLst/>
                <a:latin typeface="Calibri" panose="020F0502020204030204" pitchFamily="34" charset="0"/>
                <a:ea typeface="Arial"/>
                <a:cs typeface="Calibri" panose="020F0502020204030204" pitchFamily="34" charset="0"/>
                <a:sym typeface="Arial"/>
              </a:rPr>
              <a:t>And they're intended to bring out people's creative nature and to get them to think differently. </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200" b="0" i="0" u="none" strike="noStrike" cap="none" dirty="0" smtClean="0">
                <a:solidFill>
                  <a:srgbClr val="000000"/>
                </a:solidFill>
                <a:effectLst/>
                <a:latin typeface="Calibri" panose="020F0502020204030204" pitchFamily="34" charset="0"/>
                <a:ea typeface="Arial"/>
                <a:cs typeface="Calibri" panose="020F0502020204030204" pitchFamily="34" charset="0"/>
                <a:sym typeface="Arial"/>
              </a:rPr>
              <a:t>So, many of the mindsets in design thinking revolved around being willing to take risks, to fail early, and often to try new things even if you aren't 100% sure if they're going to work. </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200" b="0" i="0" u="none" strike="noStrike" cap="none" dirty="0" smtClean="0">
                <a:solidFill>
                  <a:srgbClr val="000000"/>
                </a:solidFill>
                <a:effectLst/>
                <a:latin typeface="Calibri" panose="020F0502020204030204" pitchFamily="34" charset="0"/>
                <a:ea typeface="Arial"/>
                <a:cs typeface="Calibri" panose="020F0502020204030204" pitchFamily="34" charset="0"/>
                <a:sym typeface="Arial"/>
              </a:rPr>
              <a:t>And so, the tools and strategies that the Stoke Deck provides are intended to get people used to that feeling of doing something uncomfortable, maybe even feeling a little bit silly in the process, but just being in that space and being willing to take that on. </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200" b="0" i="0" u="none" strike="noStrike" cap="none" dirty="0" smtClean="0">
                <a:solidFill>
                  <a:srgbClr val="000000"/>
                </a:solidFill>
                <a:effectLst/>
                <a:latin typeface="Calibri" panose="020F0502020204030204" pitchFamily="34" charset="0"/>
                <a:ea typeface="Arial"/>
                <a:cs typeface="Calibri" panose="020F0502020204030204" pitchFamily="34" charset="0"/>
                <a:sym typeface="Arial"/>
              </a:rPr>
              <a:t>And then the last tool that I have up here on the Human-Centered Design slides is there is a book called Creative Confidence, which I really love. </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200" b="0" i="0" u="none" strike="noStrike" cap="none" dirty="0" smtClean="0">
                <a:solidFill>
                  <a:srgbClr val="000000"/>
                </a:solidFill>
                <a:effectLst/>
                <a:latin typeface="Calibri" panose="020F0502020204030204" pitchFamily="34" charset="0"/>
                <a:ea typeface="Arial"/>
                <a:cs typeface="Calibri" panose="020F0502020204030204" pitchFamily="34" charset="0"/>
                <a:sym typeface="Arial"/>
              </a:rPr>
              <a:t>And this book is about how every single one of us is creative in what we do and how we do it, and how we can do it. </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200" b="0" i="0" u="none" strike="noStrike" cap="none" dirty="0" smtClean="0">
                <a:solidFill>
                  <a:srgbClr val="000000"/>
                </a:solidFill>
                <a:effectLst/>
                <a:latin typeface="Calibri" panose="020F0502020204030204" pitchFamily="34" charset="0"/>
                <a:ea typeface="Arial"/>
                <a:cs typeface="Calibri" panose="020F0502020204030204" pitchFamily="34" charset="0"/>
                <a:sym typeface="Arial"/>
              </a:rPr>
              <a:t>And it's about recognizing what our own creativity looks like, and how we can contribute that to a particular project. </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200" b="0" i="0" u="none" strike="noStrike" cap="none" dirty="0" smtClean="0">
                <a:solidFill>
                  <a:srgbClr val="000000"/>
                </a:solidFill>
                <a:effectLst/>
                <a:latin typeface="Calibri" panose="020F0502020204030204" pitchFamily="34" charset="0"/>
                <a:ea typeface="Arial"/>
                <a:cs typeface="Calibri" panose="020F0502020204030204" pitchFamily="34" charset="0"/>
                <a:sym typeface="Arial"/>
              </a:rPr>
              <a:t>Our approach to evaluation in Innovation Next revolved around evaluating both the structure and the process through which we hope to foster innovation with our teams. </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200" b="0" i="0" u="none" strike="noStrike" cap="none" dirty="0" smtClean="0">
                <a:solidFill>
                  <a:srgbClr val="000000"/>
                </a:solidFill>
                <a:effectLst/>
                <a:latin typeface="Calibri" panose="020F0502020204030204" pitchFamily="34" charset="0"/>
                <a:ea typeface="Arial"/>
                <a:cs typeface="Calibri" panose="020F0502020204030204" pitchFamily="34" charset="0"/>
                <a:sym typeface="Arial"/>
              </a:rPr>
              <a:t>And specifically whether or not we were able to help our teams create their innovative interventions. So, many of our evaluation activities were summative evaluation activities.</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200" b="0" i="0" u="none" strike="noStrike" cap="none" dirty="0" smtClean="0">
                <a:solidFill>
                  <a:srgbClr val="000000"/>
                </a:solidFill>
                <a:effectLst/>
                <a:latin typeface="Calibri" panose="020F0502020204030204" pitchFamily="34" charset="0"/>
                <a:ea typeface="Arial"/>
                <a:cs typeface="Calibri" panose="020F0502020204030204" pitchFamily="34" charset="0"/>
                <a:sym typeface="Arial"/>
              </a:rPr>
              <a:t>We were also guided by what is called a developmental evaluation approach, and that is an approach that is most useful when innovation is a core value to your project, when there is a need to be really responsive in context throughout a project, and responsive to what we call emergent and complex environments. </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200" b="0" i="0" u="none" strike="noStrike" cap="none" dirty="0" smtClean="0">
                <a:solidFill>
                  <a:srgbClr val="000000"/>
                </a:solidFill>
                <a:effectLst/>
                <a:latin typeface="Calibri" panose="020F0502020204030204" pitchFamily="34" charset="0"/>
                <a:ea typeface="Arial"/>
                <a:cs typeface="Calibri" panose="020F0502020204030204" pitchFamily="34" charset="0"/>
                <a:sym typeface="Arial"/>
              </a:rPr>
              <a:t>Developmental evaluation is really about facilitating almost close to real time feedback with program staff, and creating that sort of continuous development loop that I think we often talk about in federal projects with continuous quality improvement. </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200" b="0" i="0" u="none" strike="noStrike" cap="none" dirty="0" smtClean="0">
                <a:solidFill>
                  <a:srgbClr val="000000"/>
                </a:solidFill>
                <a:effectLst/>
                <a:latin typeface="Calibri" panose="020F0502020204030204" pitchFamily="34" charset="0"/>
                <a:ea typeface="Arial"/>
                <a:cs typeface="Calibri" panose="020F0502020204030204" pitchFamily="34" charset="0"/>
                <a:sym typeface="Arial"/>
              </a:rPr>
              <a:t>This really gives a very specific set of tools for how to do that. And it focuses on data collection as a rigorous way to sort of compliment the innovation process, and inform really intentional change, as well as tracking again, the process of innovation itself. </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200" b="0" i="0" u="none" strike="noStrike" cap="none" dirty="0" smtClean="0">
                <a:solidFill>
                  <a:srgbClr val="000000"/>
                </a:solidFill>
                <a:effectLst/>
                <a:latin typeface="Calibri" panose="020F0502020204030204" pitchFamily="34" charset="0"/>
                <a:ea typeface="Arial"/>
                <a:cs typeface="Calibri" panose="020F0502020204030204" pitchFamily="34" charset="0"/>
                <a:sym typeface="Arial"/>
              </a:rPr>
              <a:t>The last thing I'll mention is just that developmental evaluation for us provided accountability by documenting those pathways to innovation, key insights that folks had or teens had, and sort of the cumulative decisions that they need that helped lead them toward a new innovation. </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200" b="0" i="0" u="none" strike="noStrike" cap="none" dirty="0" smtClean="0">
                <a:solidFill>
                  <a:srgbClr val="000000"/>
                </a:solidFill>
                <a:effectLst/>
                <a:latin typeface="Calibri" panose="020F0502020204030204" pitchFamily="34" charset="0"/>
                <a:ea typeface="Arial"/>
                <a:cs typeface="Calibri" panose="020F0502020204030204" pitchFamily="34" charset="0"/>
                <a:sym typeface="Arial"/>
              </a:rPr>
              <a:t>This </a:t>
            </a:r>
            <a:r>
              <a:rPr lang="en-US" sz="1200" b="0" i="0" u="none" strike="noStrike" cap="none" dirty="0" err="1" smtClean="0">
                <a:solidFill>
                  <a:srgbClr val="000000"/>
                </a:solidFill>
                <a:effectLst/>
                <a:latin typeface="Calibri" panose="020F0502020204030204" pitchFamily="34" charset="0"/>
                <a:ea typeface="Arial"/>
                <a:cs typeface="Calibri" panose="020F0502020204030204" pitchFamily="34" charset="0"/>
                <a:sym typeface="Arial"/>
              </a:rPr>
              <a:t>Luma</a:t>
            </a:r>
            <a:r>
              <a:rPr lang="en-US" sz="1200" b="0" i="0" u="none" strike="noStrike" cap="none" dirty="0" smtClean="0">
                <a:solidFill>
                  <a:srgbClr val="000000"/>
                </a:solidFill>
                <a:effectLst/>
                <a:latin typeface="Calibri" panose="020F0502020204030204" pitchFamily="34" charset="0"/>
                <a:ea typeface="Arial"/>
                <a:cs typeface="Calibri" panose="020F0502020204030204" pitchFamily="34" charset="0"/>
                <a:sym typeface="Arial"/>
              </a:rPr>
              <a:t> book is one that gives us activities and strategies, and also how to put them together in recipes, so that you can make a short term or a long term workshop, meeting, whatever about with different activities and strategies.</a:t>
            </a:r>
          </a:p>
          <a:p>
            <a:pPr marL="171450" marR="0" lvl="0" indent="-171450" algn="l" defTabSz="914400" rtl="0" eaLnBrk="1" fontAlgn="auto" latinLnBrk="0" hangingPunct="1">
              <a:lnSpc>
                <a:spcPct val="100000"/>
              </a:lnSpc>
              <a:spcBef>
                <a:spcPts val="0"/>
              </a:spcBef>
              <a:spcAft>
                <a:spcPts val="0"/>
              </a:spcAft>
              <a:buClr>
                <a:srgbClr val="000000"/>
              </a:buClr>
              <a:buSzPts val="1100"/>
              <a:tabLst/>
              <a:defRPr/>
            </a:pPr>
            <a:r>
              <a:rPr lang="en-US" sz="1200" b="0" i="0" u="none" strike="noStrike" cap="none" dirty="0" smtClean="0">
                <a:solidFill>
                  <a:srgbClr val="000000"/>
                </a:solidFill>
                <a:effectLst/>
                <a:latin typeface="Calibri" panose="020F0502020204030204" pitchFamily="34" charset="0"/>
                <a:ea typeface="Arial"/>
                <a:cs typeface="Calibri" panose="020F0502020204030204" pitchFamily="34" charset="0"/>
                <a:sym typeface="Arial"/>
              </a:rPr>
              <a:t>Another one is a book called a Primer to Systems Thinking</a:t>
            </a:r>
            <a:r>
              <a:rPr lang="en-US" sz="1200" b="0" i="0" u="none" strike="noStrike" cap="none" baseline="0" dirty="0" smtClean="0">
                <a:solidFill>
                  <a:srgbClr val="000000"/>
                </a:solidFill>
                <a:effectLst/>
                <a:latin typeface="Calibri" panose="020F0502020204030204" pitchFamily="34" charset="0"/>
                <a:ea typeface="Arial"/>
                <a:cs typeface="Calibri" panose="020F0502020204030204" pitchFamily="34" charset="0"/>
                <a:sym typeface="Arial"/>
              </a:rPr>
              <a:t> </a:t>
            </a:r>
            <a:r>
              <a:rPr lang="en-US" sz="1200" b="0" i="0" u="none" strike="noStrike" cap="none" dirty="0" smtClean="0">
                <a:solidFill>
                  <a:srgbClr val="000000"/>
                </a:solidFill>
                <a:effectLst/>
                <a:latin typeface="Calibri" panose="020F0502020204030204" pitchFamily="34" charset="0"/>
                <a:ea typeface="Arial"/>
                <a:cs typeface="Calibri" panose="020F0502020204030204" pitchFamily="34" charset="0"/>
                <a:sym typeface="Arial"/>
              </a:rPr>
              <a:t>by </a:t>
            </a:r>
            <a:r>
              <a:rPr lang="en-US" sz="1200" b="0" i="0" u="none" strike="noStrike" cap="none" dirty="0" err="1" smtClean="0">
                <a:solidFill>
                  <a:srgbClr val="000000"/>
                </a:solidFill>
                <a:effectLst/>
                <a:latin typeface="Calibri" panose="020F0502020204030204" pitchFamily="34" charset="0"/>
                <a:ea typeface="Arial"/>
                <a:cs typeface="Calibri" panose="020F0502020204030204" pitchFamily="34" charset="0"/>
                <a:sym typeface="Arial"/>
              </a:rPr>
              <a:t>Donella</a:t>
            </a:r>
            <a:r>
              <a:rPr lang="en-US" sz="1200" b="0" i="0" u="none" strike="noStrike" cap="none" dirty="0" smtClean="0">
                <a:solidFill>
                  <a:srgbClr val="000000"/>
                </a:solidFill>
                <a:effectLst/>
                <a:latin typeface="Calibri" panose="020F0502020204030204" pitchFamily="34" charset="0"/>
                <a:ea typeface="Arial"/>
                <a:cs typeface="Calibri" panose="020F0502020204030204" pitchFamily="34" charset="0"/>
                <a:sym typeface="Arial"/>
              </a:rPr>
              <a:t> Meadows.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e4d6eef386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e4d6eef386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200" dirty="0" smtClean="0">
                <a:latin typeface="Calibri" panose="020F0502020204030204" pitchFamily="34" charset="0"/>
                <a:cs typeface="Calibri" panose="020F0502020204030204" pitchFamily="34" charset="0"/>
                <a:sym typeface="Arial"/>
              </a:rPr>
              <a:t>Human-Centered Design is messy. </a:t>
            </a:r>
          </a:p>
          <a:p>
            <a:r>
              <a:rPr lang="en-US" sz="1200" dirty="0" smtClean="0">
                <a:latin typeface="Calibri" panose="020F0502020204030204" pitchFamily="34" charset="0"/>
                <a:cs typeface="Calibri" panose="020F0502020204030204" pitchFamily="34" charset="0"/>
                <a:sym typeface="Arial"/>
              </a:rPr>
              <a:t>A lot of Human-Centered Design starts with insights and so, getting that insight is really clear. </a:t>
            </a:r>
          </a:p>
          <a:p>
            <a:r>
              <a:rPr lang="en-US" sz="1200" dirty="0" smtClean="0">
                <a:latin typeface="Calibri" panose="020F0502020204030204" pitchFamily="34" charset="0"/>
                <a:cs typeface="Calibri" panose="020F0502020204030204" pitchFamily="34" charset="0"/>
                <a:sym typeface="Arial"/>
              </a:rPr>
              <a:t>But then you continue to get more and more insights from your user population, your priority population, then you start analyzing it and prototyping and you don't know exactly where you're heading. </a:t>
            </a:r>
          </a:p>
          <a:p>
            <a:r>
              <a:rPr lang="en-US" sz="1200" dirty="0" smtClean="0">
                <a:latin typeface="Calibri" panose="020F0502020204030204" pitchFamily="34" charset="0"/>
                <a:cs typeface="Calibri" panose="020F0502020204030204" pitchFamily="34" charset="0"/>
                <a:sym typeface="Arial"/>
              </a:rPr>
              <a:t>They may think that they're having to do like formal research when they're gaining insights. </a:t>
            </a:r>
          </a:p>
          <a:p>
            <a:r>
              <a:rPr lang="en-US" sz="1200" dirty="0" smtClean="0">
                <a:latin typeface="Calibri" panose="020F0502020204030204" pitchFamily="34" charset="0"/>
                <a:cs typeface="Calibri" panose="020F0502020204030204" pitchFamily="34" charset="0"/>
                <a:sym typeface="Arial"/>
              </a:rPr>
              <a:t>I think one of the things that I hear the most, and it's funny because I hear it with our adult groups more than our young adolescent groups, is they're worried about whether they're doing an activity or a strategy the right way. </a:t>
            </a:r>
          </a:p>
          <a:p>
            <a:r>
              <a:rPr lang="en-US" sz="1200" dirty="0" smtClean="0">
                <a:latin typeface="Calibri" panose="020F0502020204030204" pitchFamily="34" charset="0"/>
                <a:cs typeface="Calibri" panose="020F0502020204030204" pitchFamily="34" charset="0"/>
                <a:sym typeface="Arial"/>
              </a:rPr>
              <a:t>You're really finding what is the best option for the challenge that we're facing and there's not always a right or a wrong way to get there. </a:t>
            </a:r>
          </a:p>
          <a:p>
            <a:r>
              <a:rPr lang="en-US" sz="1200" dirty="0" smtClean="0">
                <a:latin typeface="Calibri" panose="020F0502020204030204" pitchFamily="34" charset="0"/>
                <a:cs typeface="Calibri" panose="020F0502020204030204" pitchFamily="34" charset="0"/>
                <a:sym typeface="Arial"/>
              </a:rPr>
              <a:t>And sometimes, you find your golden nuggets by taking the wrong way or you find, it's like you really find your pockets by challenging the outside the norm.</a:t>
            </a:r>
          </a:p>
          <a:p>
            <a:r>
              <a:rPr lang="en-US" sz="1200" dirty="0" smtClean="0">
                <a:latin typeface="Calibri" panose="020F0502020204030204" pitchFamily="34" charset="0"/>
                <a:cs typeface="Calibri" panose="020F0502020204030204" pitchFamily="34" charset="0"/>
                <a:sym typeface="Arial"/>
              </a:rPr>
              <a:t>Iterate, iterate, iterate. </a:t>
            </a:r>
          </a:p>
          <a:p>
            <a:r>
              <a:rPr lang="en-US" sz="1200" dirty="0" smtClean="0">
                <a:latin typeface="Calibri" panose="020F0502020204030204" pitchFamily="34" charset="0"/>
                <a:cs typeface="Calibri" panose="020F0502020204030204" pitchFamily="34" charset="0"/>
                <a:sym typeface="Arial"/>
              </a:rPr>
              <a:t>Keep trying, keep testing, keep doing something new. </a:t>
            </a:r>
          </a:p>
          <a:p>
            <a:r>
              <a:rPr lang="en-US" sz="1200" dirty="0" smtClean="0">
                <a:latin typeface="Calibri" panose="020F0502020204030204" pitchFamily="34" charset="0"/>
                <a:cs typeface="Calibri" panose="020F0502020204030204" pitchFamily="34" charset="0"/>
                <a:sym typeface="Arial"/>
              </a:rPr>
              <a:t>And don't be afraid of trying a new prototype, a new test. </a:t>
            </a:r>
          </a:p>
          <a:p>
            <a:r>
              <a:rPr lang="en-US" sz="1200" dirty="0" smtClean="0">
                <a:latin typeface="Calibri" panose="020F0502020204030204" pitchFamily="34" charset="0"/>
                <a:cs typeface="Calibri" panose="020F0502020204030204" pitchFamily="34" charset="0"/>
                <a:sym typeface="Arial"/>
              </a:rPr>
              <a:t>Test all kinds of different concepts even make some sacrificial ones that you just know are bad, just to throw in the bunch and see what happens. </a:t>
            </a:r>
          </a:p>
          <a:p>
            <a:r>
              <a:rPr lang="en-US" sz="1200" dirty="0" smtClean="0">
                <a:latin typeface="Calibri" panose="020F0502020204030204" pitchFamily="34" charset="0"/>
                <a:cs typeface="Calibri" panose="020F0502020204030204" pitchFamily="34" charset="0"/>
                <a:sym typeface="Arial"/>
              </a:rPr>
              <a:t>There's actually a skill involved in that. </a:t>
            </a:r>
          </a:p>
          <a:p>
            <a:r>
              <a:rPr lang="en-US" sz="1200" dirty="0" smtClean="0">
                <a:latin typeface="Calibri" panose="020F0502020204030204" pitchFamily="34" charset="0"/>
                <a:cs typeface="Calibri" panose="020F0502020204030204" pitchFamily="34" charset="0"/>
                <a:sym typeface="Arial"/>
              </a:rPr>
              <a:t>As Kelly said, I would also say learn to get really comfortable with ambiguity and uncertainty. </a:t>
            </a:r>
          </a:p>
          <a:p>
            <a:r>
              <a:rPr lang="en-US" sz="1200" dirty="0" smtClean="0">
                <a:latin typeface="Calibri" panose="020F0502020204030204" pitchFamily="34" charset="0"/>
                <a:cs typeface="Calibri" panose="020F0502020204030204" pitchFamily="34" charset="0"/>
                <a:sym typeface="Arial"/>
              </a:rPr>
              <a:t>We usually pull this image back up when we see our teams and we can recognize that they're stuck in the middle of it. </a:t>
            </a:r>
          </a:p>
          <a:p>
            <a:r>
              <a:rPr lang="en-US" sz="1200" dirty="0" smtClean="0">
                <a:latin typeface="Calibri" panose="020F0502020204030204" pitchFamily="34" charset="0"/>
                <a:cs typeface="Calibri" panose="020F0502020204030204" pitchFamily="34" charset="0"/>
                <a:sym typeface="Arial"/>
              </a:rPr>
              <a:t>We bring it back and we say like, "Remember, you're right here right now and it feels this way and that is totally okay. It's reflective of where you are in the process and we promise that if you trust the process, you will get somewhere.“</a:t>
            </a:r>
          </a:p>
          <a:p>
            <a:r>
              <a:rPr lang="en-US" sz="1200" dirty="0" smtClean="0">
                <a:latin typeface="Calibri" panose="020F0502020204030204" pitchFamily="34" charset="0"/>
                <a:cs typeface="Calibri" panose="020F0502020204030204" pitchFamily="34" charset="0"/>
                <a:sym typeface="Arial"/>
              </a:rPr>
              <a:t>And then the last thing I would say is think about new and different metrics, and what information has value in innovation project. </a:t>
            </a:r>
          </a:p>
          <a:p>
            <a:r>
              <a:rPr lang="en-US" sz="1200" dirty="0" smtClean="0">
                <a:latin typeface="Calibri" panose="020F0502020204030204" pitchFamily="34" charset="0"/>
                <a:cs typeface="Calibri" panose="020F0502020204030204" pitchFamily="34" charset="0"/>
                <a:sym typeface="Arial"/>
              </a:rPr>
              <a:t>So, in a typical project, we might not track all of the pivots that we make, we might not highlight those in a report, right? </a:t>
            </a:r>
          </a:p>
          <a:p>
            <a:r>
              <a:rPr lang="en-US" sz="1200" dirty="0" smtClean="0">
                <a:latin typeface="Calibri" panose="020F0502020204030204" pitchFamily="34" charset="0"/>
                <a:cs typeface="Calibri" panose="020F0502020204030204" pitchFamily="34" charset="0"/>
                <a:sym typeface="Arial"/>
              </a:rPr>
              <a:t>People might be afraid, like, "Oh, a lot of changes mean something wasn't working," and so that reflects poorly in a report. </a:t>
            </a:r>
          </a:p>
          <a:p>
            <a:r>
              <a:rPr lang="en-US" sz="1200" dirty="0" smtClean="0">
                <a:latin typeface="Calibri" panose="020F0502020204030204" pitchFamily="34" charset="0"/>
                <a:cs typeface="Calibri" panose="020F0502020204030204" pitchFamily="34" charset="0"/>
                <a:sym typeface="Arial"/>
              </a:rPr>
              <a:t>In an innovation project, highlighting pivots and changes and things that you learned and even places that you failed is key. </a:t>
            </a:r>
          </a:p>
          <a:p>
            <a:r>
              <a:rPr lang="en-US" sz="1200" dirty="0" smtClean="0">
                <a:latin typeface="Calibri" panose="020F0502020204030204" pitchFamily="34" charset="0"/>
                <a:cs typeface="Calibri" panose="020F0502020204030204" pitchFamily="34" charset="0"/>
                <a:sym typeface="Arial"/>
              </a:rPr>
              <a:t>And in fact, I would credit all of the amazing OPA project officers who understand that and reinforce for innovation grantees that they should be highlighting and reflecting on those things and not afraid to mention them. </a:t>
            </a:r>
          </a:p>
          <a:p>
            <a:r>
              <a:rPr lang="en-US" sz="1200" dirty="0" err="1" smtClean="0">
                <a:latin typeface="Calibri" panose="020F0502020204030204" pitchFamily="34" charset="0"/>
                <a:cs typeface="Calibri" panose="020F0502020204030204" pitchFamily="34" charset="0"/>
                <a:sym typeface="Arial"/>
              </a:rPr>
              <a:t>ust</a:t>
            </a:r>
            <a:r>
              <a:rPr lang="en-US" sz="1200" dirty="0" smtClean="0">
                <a:latin typeface="Calibri" panose="020F0502020204030204" pitchFamily="34" charset="0"/>
                <a:cs typeface="Calibri" panose="020F0502020204030204" pitchFamily="34" charset="0"/>
                <a:sym typeface="Arial"/>
              </a:rPr>
              <a:t> as one example, even our "how might we" questions from our teams changed over time, and we track all of those things in a spreadsheet. </a:t>
            </a:r>
          </a:p>
          <a:p>
            <a:r>
              <a:rPr lang="en-US" sz="1200" dirty="0" smtClean="0">
                <a:latin typeface="Calibri" panose="020F0502020204030204" pitchFamily="34" charset="0"/>
                <a:cs typeface="Calibri" panose="020F0502020204030204" pitchFamily="34" charset="0"/>
                <a:sym typeface="Arial"/>
              </a:rPr>
              <a:t>Stuff we never thought we would look at then became very, very valuable in the context of an innovation project. </a:t>
            </a:r>
          </a:p>
          <a:p>
            <a:r>
              <a:rPr lang="en-US" sz="1200" dirty="0" smtClean="0">
                <a:latin typeface="Calibri" panose="020F0502020204030204" pitchFamily="34" charset="0"/>
                <a:cs typeface="Calibri" panose="020F0502020204030204" pitchFamily="34" charset="0"/>
                <a:sym typeface="Arial"/>
              </a:rPr>
              <a:t>So, I would just start to shift your thinking around what the metrics are that you're looking at and what you want to make sure that you're keeping track of.</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e4d6eef386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e4d6eef386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200" dirty="0" smtClean="0">
                <a:latin typeface="Calibri" panose="020F0502020204030204" pitchFamily="34" charset="0"/>
                <a:cs typeface="Calibri" panose="020F0502020204030204" pitchFamily="34" charset="0"/>
                <a:sym typeface="Arial"/>
              </a:rPr>
              <a:t>What you see up here is sort of the parallel companion to that messiness slide. </a:t>
            </a:r>
          </a:p>
          <a:p>
            <a:r>
              <a:rPr lang="en-US" sz="1200" dirty="0" smtClean="0">
                <a:latin typeface="Calibri" panose="020F0502020204030204" pitchFamily="34" charset="0"/>
                <a:cs typeface="Calibri" panose="020F0502020204030204" pitchFamily="34" charset="0"/>
                <a:sym typeface="Arial"/>
              </a:rPr>
              <a:t>This is a reminder that even when the process feels messy and horrible and you can't sustain the momentum, because you don't even know what's going on and you only know your very next step. </a:t>
            </a:r>
          </a:p>
          <a:p>
            <a:r>
              <a:rPr lang="en-US" sz="1200" dirty="0" smtClean="0">
                <a:latin typeface="Calibri" panose="020F0502020204030204" pitchFamily="34" charset="0"/>
                <a:cs typeface="Calibri" panose="020F0502020204030204" pitchFamily="34" charset="0"/>
                <a:sym typeface="Arial"/>
              </a:rPr>
              <a:t>There actually is a process informing all of that. </a:t>
            </a:r>
          </a:p>
          <a:p>
            <a:r>
              <a:rPr lang="en-US" sz="1200" dirty="0" smtClean="0">
                <a:latin typeface="Calibri" panose="020F0502020204030204" pitchFamily="34" charset="0"/>
                <a:cs typeface="Calibri" panose="020F0502020204030204" pitchFamily="34" charset="0"/>
                <a:sym typeface="Arial"/>
              </a:rPr>
              <a:t>There are steps you're following and what you're feeling is that convergence and divergence of sort of going big and wide, and then narrowing down.</a:t>
            </a:r>
          </a:p>
          <a:p>
            <a:r>
              <a:rPr lang="en-US" sz="1200" dirty="0" smtClean="0">
                <a:latin typeface="Calibri" panose="020F0502020204030204" pitchFamily="34" charset="0"/>
                <a:cs typeface="Calibri" panose="020F0502020204030204" pitchFamily="34" charset="0"/>
                <a:sym typeface="Arial"/>
              </a:rPr>
              <a:t> But as you see, it does move closer and closer towards concepts. </a:t>
            </a:r>
          </a:p>
          <a:p>
            <a:r>
              <a:rPr lang="en-US" sz="1200" dirty="0" smtClean="0">
                <a:latin typeface="Calibri" panose="020F0502020204030204" pitchFamily="34" charset="0"/>
                <a:cs typeface="Calibri" panose="020F0502020204030204" pitchFamily="34" charset="0"/>
                <a:sym typeface="Arial"/>
              </a:rPr>
              <a:t>So, this process gives you a way to go from that huge space of feeling like, "Oh, my gosh." </a:t>
            </a:r>
          </a:p>
          <a:p>
            <a:r>
              <a:rPr lang="en-US" sz="1200" dirty="0" smtClean="0">
                <a:latin typeface="Calibri" panose="020F0502020204030204" pitchFamily="34" charset="0"/>
                <a:cs typeface="Calibri" panose="020F0502020204030204" pitchFamily="34" charset="0"/>
                <a:sym typeface="Arial"/>
              </a:rPr>
              <a:t>It's like, "How am I going to sustain this when I don't even know what I'm trying to figure out to actually getting to something?" </a:t>
            </a:r>
          </a:p>
          <a:p>
            <a:r>
              <a:rPr lang="en-US" sz="1200" dirty="0" smtClean="0">
                <a:latin typeface="Calibri" panose="020F0502020204030204" pitchFamily="34" charset="0"/>
                <a:cs typeface="Calibri" panose="020F0502020204030204" pitchFamily="34" charset="0"/>
                <a:sym typeface="Arial"/>
              </a:rPr>
              <a:t>The other things I would say are important in sustaining your momentum, again, you're going to hear a theme here are pivots, being willing to change and try new things are a key part of sustaining the momentum. </a:t>
            </a:r>
          </a:p>
          <a:p>
            <a:r>
              <a:rPr lang="en-US" sz="1200" dirty="0" smtClean="0">
                <a:latin typeface="Calibri" panose="020F0502020204030204" pitchFamily="34" charset="0"/>
                <a:cs typeface="Calibri" panose="020F0502020204030204" pitchFamily="34" charset="0"/>
                <a:sym typeface="Arial"/>
              </a:rPr>
              <a:t>And in fact, if you go to one of the questions that just got dropped in the chat that I noticed around what really didn't work well about these programs and what did you end up changing? </a:t>
            </a:r>
          </a:p>
          <a:p>
            <a:r>
              <a:rPr lang="en-US" sz="1200" dirty="0" smtClean="0">
                <a:latin typeface="Calibri" panose="020F0502020204030204" pitchFamily="34" charset="0"/>
                <a:cs typeface="Calibri" panose="020F0502020204030204" pitchFamily="34" charset="0"/>
                <a:sym typeface="Arial"/>
              </a:rPr>
              <a:t>So, we sustained the momentum in our project by changing the things that didn't work well.</a:t>
            </a:r>
          </a:p>
          <a:p>
            <a:r>
              <a:rPr lang="en-US" sz="1200" dirty="0" smtClean="0">
                <a:latin typeface="Calibri" panose="020F0502020204030204" pitchFamily="34" charset="0"/>
                <a:cs typeface="Calibri" panose="020F0502020204030204" pitchFamily="34" charset="0"/>
                <a:sym typeface="Arial"/>
              </a:rPr>
              <a:t>Our first cohort was 18 months, that didn't work. </a:t>
            </a:r>
          </a:p>
          <a:p>
            <a:r>
              <a:rPr lang="en-US" sz="1200" dirty="0" smtClean="0">
                <a:latin typeface="Calibri" panose="020F0502020204030204" pitchFamily="34" charset="0"/>
                <a:cs typeface="Calibri" panose="020F0502020204030204" pitchFamily="34" charset="0"/>
                <a:sym typeface="Arial"/>
              </a:rPr>
              <a:t>In our second cohort, we dropped that down to eight months and in our third cohort, we dropped it down to six months, which worked out really, really well. </a:t>
            </a:r>
          </a:p>
          <a:p>
            <a:r>
              <a:rPr lang="en-US" sz="1200" dirty="0" smtClean="0">
                <a:latin typeface="Calibri" panose="020F0502020204030204" pitchFamily="34" charset="0"/>
                <a:cs typeface="Calibri" panose="020F0502020204030204" pitchFamily="34" charset="0"/>
                <a:sym typeface="Arial"/>
              </a:rPr>
              <a:t>We also were planning to do a brand new fourth cohort. </a:t>
            </a:r>
          </a:p>
          <a:p>
            <a:r>
              <a:rPr lang="en-US" sz="1200" dirty="0" smtClean="0">
                <a:latin typeface="Calibri" panose="020F0502020204030204" pitchFamily="34" charset="0"/>
                <a:cs typeface="Calibri" panose="020F0502020204030204" pitchFamily="34" charset="0"/>
                <a:sym typeface="Arial"/>
              </a:rPr>
              <a:t>But what we learned along the way is that innovators, no matter how many resources they had, and how much time they had, and how far along you thought they would get, they needed more time and more resources. </a:t>
            </a:r>
          </a:p>
          <a:p>
            <a:r>
              <a:rPr lang="en-US" sz="1200" dirty="0" smtClean="0">
                <a:latin typeface="Calibri" panose="020F0502020204030204" pitchFamily="34" charset="0"/>
                <a:cs typeface="Calibri" panose="020F0502020204030204" pitchFamily="34" charset="0"/>
                <a:sym typeface="Arial"/>
              </a:rPr>
              <a:t>So instead of funding a fourth cohort, we then funded many of the teams from our cohorts, one through three, who wanted to reapply for more funding in the fourth cohort. </a:t>
            </a:r>
          </a:p>
          <a:p>
            <a:r>
              <a:rPr lang="en-US" sz="1200" dirty="0" smtClean="0">
                <a:latin typeface="Calibri" panose="020F0502020204030204" pitchFamily="34" charset="0"/>
                <a:cs typeface="Calibri" panose="020F0502020204030204" pitchFamily="34" charset="0"/>
                <a:sym typeface="Arial"/>
              </a:rPr>
              <a:t>So, those pivots are the kinds of things that help you sustain your momentum. </a:t>
            </a:r>
          </a:p>
          <a:p>
            <a:r>
              <a:rPr lang="en-US" sz="1200" dirty="0" smtClean="0">
                <a:latin typeface="Calibri" panose="020F0502020204030204" pitchFamily="34" charset="0"/>
                <a:cs typeface="Calibri" panose="020F0502020204030204" pitchFamily="34" charset="0"/>
                <a:sym typeface="Arial"/>
              </a:rPr>
              <a:t>I would also say talking about your work early and often sharing at conferences, see everything as an opportunity for dissemination. </a:t>
            </a:r>
          </a:p>
          <a:p>
            <a:r>
              <a:rPr lang="en-US" sz="1200" dirty="0" smtClean="0">
                <a:latin typeface="Calibri" panose="020F0502020204030204" pitchFamily="34" charset="0"/>
                <a:cs typeface="Calibri" panose="020F0502020204030204" pitchFamily="34" charset="0"/>
                <a:sym typeface="Arial"/>
              </a:rPr>
              <a:t>Because when we were recruiting teams, we needed to get the word out about our project. </a:t>
            </a:r>
          </a:p>
          <a:p>
            <a:r>
              <a:rPr lang="en-US" sz="1200" dirty="0" smtClean="0">
                <a:latin typeface="Calibri" panose="020F0502020204030204" pitchFamily="34" charset="0"/>
                <a:cs typeface="Calibri" panose="020F0502020204030204" pitchFamily="34" charset="0"/>
                <a:sym typeface="Arial"/>
              </a:rPr>
              <a:t>We needed new folks to always be coming in and a new cohort to be learning about Innovation Next in our work. </a:t>
            </a:r>
          </a:p>
          <a:p>
            <a:r>
              <a:rPr lang="en-US" sz="1200" dirty="0" smtClean="0">
                <a:latin typeface="Calibri" panose="020F0502020204030204" pitchFamily="34" charset="0"/>
                <a:cs typeface="Calibri" panose="020F0502020204030204" pitchFamily="34" charset="0"/>
                <a:sym typeface="Arial"/>
              </a:rPr>
              <a:t>And so, talking about it, wherever we went, was a great opportunity to do that..</a:t>
            </a:r>
          </a:p>
          <a:p>
            <a:r>
              <a:rPr lang="en-US" sz="1200" dirty="0" smtClean="0">
                <a:latin typeface="Calibri" panose="020F0502020204030204" pitchFamily="34" charset="0"/>
                <a:cs typeface="Calibri" panose="020F0502020204030204" pitchFamily="34" charset="0"/>
                <a:sym typeface="Arial"/>
              </a:rPr>
              <a:t>So, I will say that part of the momentum is recognizing that sometimes you might fail. </a:t>
            </a:r>
          </a:p>
          <a:p>
            <a:r>
              <a:rPr lang="en-US" sz="1200" dirty="0" smtClean="0">
                <a:latin typeface="Calibri" panose="020F0502020204030204" pitchFamily="34" charset="0"/>
                <a:cs typeface="Calibri" panose="020F0502020204030204" pitchFamily="34" charset="0"/>
                <a:sym typeface="Arial"/>
              </a:rPr>
              <a:t>And that is when you have the ideal time for that pivot. So, you're like, "What caused the failure?“</a:t>
            </a:r>
          </a:p>
          <a:p>
            <a:r>
              <a:rPr lang="en-US" sz="1200" dirty="0" smtClean="0">
                <a:latin typeface="Calibri" panose="020F0502020204030204" pitchFamily="34" charset="0"/>
                <a:cs typeface="Calibri" panose="020F0502020204030204" pitchFamily="34" charset="0"/>
                <a:sym typeface="Arial"/>
              </a:rPr>
              <a:t> And to me failure and using this with community organizations, failure is a hard word to hear. </a:t>
            </a:r>
          </a:p>
          <a:p>
            <a:r>
              <a:rPr lang="en-US" sz="1200" dirty="0" smtClean="0">
                <a:latin typeface="Calibri" panose="020F0502020204030204" pitchFamily="34" charset="0"/>
                <a:cs typeface="Calibri" panose="020F0502020204030204" pitchFamily="34" charset="0"/>
                <a:sym typeface="Arial"/>
              </a:rPr>
              <a:t>So kind of like Katie asked in the chat box, it's like, "What didn't work?" </a:t>
            </a:r>
          </a:p>
          <a:p>
            <a:r>
              <a:rPr lang="en-US" sz="1200" dirty="0" smtClean="0">
                <a:latin typeface="Calibri" panose="020F0502020204030204" pitchFamily="34" charset="0"/>
                <a:cs typeface="Calibri" panose="020F0502020204030204" pitchFamily="34" charset="0"/>
                <a:sym typeface="Arial"/>
              </a:rPr>
              <a:t>Well, there were things that were failures, but what did work was that encouragement to move forward. </a:t>
            </a:r>
          </a:p>
          <a:p>
            <a:r>
              <a:rPr lang="en-US" sz="1200" dirty="0" smtClean="0">
                <a:latin typeface="Calibri" panose="020F0502020204030204" pitchFamily="34" charset="0"/>
                <a:cs typeface="Calibri" panose="020F0502020204030204" pitchFamily="34" charset="0"/>
                <a:sym typeface="Arial"/>
              </a:rPr>
              <a:t>So, that's where we really had organizational support from most of the organizations that we were working with, that it's okay that you got to design session three of four and then you made a complete pivot. </a:t>
            </a:r>
          </a:p>
          <a:p>
            <a:r>
              <a:rPr lang="en-US" sz="1200" dirty="0" smtClean="0">
                <a:latin typeface="Calibri" panose="020F0502020204030204" pitchFamily="34" charset="0"/>
                <a:cs typeface="Calibri" panose="020F0502020204030204" pitchFamily="34" charset="0"/>
                <a:sym typeface="Arial"/>
              </a:rPr>
              <a:t>Even though you think that you're 75% of the way finished, you have design teams in tears, but then come design session four, they're super excited about the direction that they ended up going. </a:t>
            </a:r>
          </a:p>
          <a:p>
            <a:r>
              <a:rPr lang="en-US" sz="1200" dirty="0" smtClean="0">
                <a:latin typeface="Calibri" panose="020F0502020204030204" pitchFamily="34" charset="0"/>
                <a:cs typeface="Calibri" panose="020F0502020204030204" pitchFamily="34" charset="0"/>
                <a:sym typeface="Arial"/>
              </a:rPr>
              <a:t>And that really was an example that we had a design team who thought that they failed because they made a major change at design, session three of four, and then it wasn't a failure. </a:t>
            </a:r>
          </a:p>
          <a:p>
            <a:r>
              <a:rPr lang="en-US" sz="1200" dirty="0" smtClean="0">
                <a:latin typeface="Calibri" panose="020F0502020204030204" pitchFamily="34" charset="0"/>
                <a:cs typeface="Calibri" panose="020F0502020204030204" pitchFamily="34" charset="0"/>
                <a:sym typeface="Arial"/>
              </a:rPr>
              <a:t>It was actually where they really have their tipping point and really started moving forward, moving forward, overall. </a:t>
            </a:r>
          </a:p>
          <a:p>
            <a:r>
              <a:rPr lang="en-US" sz="1200" dirty="0" smtClean="0">
                <a:latin typeface="Calibri" panose="020F0502020204030204" pitchFamily="34" charset="0"/>
                <a:cs typeface="Calibri" panose="020F0502020204030204" pitchFamily="34" charset="0"/>
                <a:sym typeface="Arial"/>
              </a:rPr>
              <a:t>So, the other thing that I would say with momentum is continuing to think forward and thinking about that concept of evaluation. </a:t>
            </a:r>
          </a:p>
          <a:p>
            <a:r>
              <a:rPr lang="en-US" sz="1200" dirty="0" smtClean="0">
                <a:latin typeface="Calibri" panose="020F0502020204030204" pitchFamily="34" charset="0"/>
                <a:cs typeface="Calibri" panose="020F0502020204030204" pitchFamily="34" charset="0"/>
                <a:sym typeface="Arial"/>
              </a:rPr>
              <a:t>So, it's hard for design because at the beginning, you don't necessarily know what you're designing. </a:t>
            </a:r>
          </a:p>
          <a:p>
            <a:r>
              <a:rPr lang="en-US" sz="1200" dirty="0" smtClean="0">
                <a:latin typeface="Calibri" panose="020F0502020204030204" pitchFamily="34" charset="0"/>
                <a:cs typeface="Calibri" panose="020F0502020204030204" pitchFamily="34" charset="0"/>
                <a:sym typeface="Arial"/>
              </a:rPr>
              <a:t>And if you're really gaining insight from your priority population, you don't know what they're going to say that they need. </a:t>
            </a:r>
          </a:p>
          <a:p>
            <a:r>
              <a:rPr lang="en-US" sz="1200" dirty="0" smtClean="0">
                <a:latin typeface="Calibri" panose="020F0502020204030204" pitchFamily="34" charset="0"/>
                <a:cs typeface="Calibri" panose="020F0502020204030204" pitchFamily="34" charset="0"/>
                <a:sym typeface="Arial"/>
              </a:rPr>
              <a:t>And so, it's hard to know what you're going to be evaluating. </a:t>
            </a:r>
          </a:p>
          <a:p>
            <a:r>
              <a:rPr lang="en-US" sz="1200" dirty="0" smtClean="0">
                <a:latin typeface="Calibri" panose="020F0502020204030204" pitchFamily="34" charset="0"/>
                <a:cs typeface="Calibri" panose="020F0502020204030204" pitchFamily="34" charset="0"/>
                <a:sym typeface="Arial"/>
              </a:rPr>
              <a:t>But as you move through that understanding the data and as you start moving forward into prototyping, that's when you start asking your evaluation questions.</a:t>
            </a:r>
            <a:endParaRPr sz="1200" dirty="0">
              <a:latin typeface="Calibri" panose="020F0502020204030204" pitchFamily="34" charset="0"/>
              <a:cs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e1fad795dd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e1fad795dd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69900" lvl="0" indent="-171450" algn="l" rtl="0">
              <a:lnSpc>
                <a:spcPct val="115000"/>
              </a:lnSpc>
              <a:spcBef>
                <a:spcPts val="1000"/>
              </a:spcBef>
              <a:spcAft>
                <a:spcPts val="0"/>
              </a:spcAft>
              <a:buClr>
                <a:srgbClr val="222222"/>
              </a:buClr>
              <a:buSzPts val="1100"/>
            </a:pPr>
            <a:r>
              <a:rPr lang="en" sz="1200" dirty="0" smtClean="0">
                <a:latin typeface="Calibri" panose="020F0502020204030204" pitchFamily="34" charset="0"/>
                <a:cs typeface="Calibri" panose="020F0502020204030204" pitchFamily="34" charset="0"/>
              </a:rPr>
              <a:t>We do journal </a:t>
            </a:r>
            <a:r>
              <a:rPr lang="en" sz="1200" dirty="0">
                <a:latin typeface="Calibri" panose="020F0502020204030204" pitchFamily="34" charset="0"/>
                <a:cs typeface="Calibri" panose="020F0502020204030204" pitchFamily="34" charset="0"/>
              </a:rPr>
              <a:t>articles (joint and solo), conference presentations (sexual health and innovation spaces), Power to Decide blogs, online learning platform, broader organizational </a:t>
            </a:r>
            <a:r>
              <a:rPr lang="en" sz="1200" dirty="0" smtClean="0">
                <a:latin typeface="Calibri" panose="020F0502020204030204" pitchFamily="34" charset="0"/>
                <a:cs typeface="Calibri" panose="020F0502020204030204" pitchFamily="34" charset="0"/>
              </a:rPr>
              <a:t>work.</a:t>
            </a:r>
            <a:endParaRPr sz="1200" dirty="0">
              <a:latin typeface="Calibri" panose="020F0502020204030204" pitchFamily="34" charset="0"/>
              <a:cs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a337aac82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a337aac82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lnSpc>
                <a:spcPct val="115000"/>
              </a:lnSpc>
              <a:spcBef>
                <a:spcPts val="0"/>
              </a:spcBef>
              <a:spcAft>
                <a:spcPts val="0"/>
              </a:spcAft>
              <a:buClr>
                <a:schemeClr val="dk1"/>
              </a:buClr>
              <a:buSzPts val="1100"/>
            </a:pPr>
            <a:r>
              <a:rPr lang="en" sz="1200" dirty="0">
                <a:solidFill>
                  <a:schemeClr val="dk1"/>
                </a:solidFill>
                <a:latin typeface="Calibri"/>
                <a:ea typeface="Calibri"/>
                <a:cs typeface="Calibri"/>
                <a:sym typeface="Calibri"/>
              </a:rPr>
              <a:t>Okay let’s get </a:t>
            </a:r>
            <a:r>
              <a:rPr lang="en" sz="1200" dirty="0" smtClean="0">
                <a:solidFill>
                  <a:schemeClr val="dk1"/>
                </a:solidFill>
                <a:latin typeface="Calibri"/>
                <a:ea typeface="Calibri"/>
                <a:cs typeface="Calibri"/>
                <a:sym typeface="Calibri"/>
              </a:rPr>
              <a:t>started.</a:t>
            </a:r>
          </a:p>
          <a:p>
            <a:pPr marL="171450" lvl="0" indent="-171450" algn="l" rtl="0">
              <a:lnSpc>
                <a:spcPct val="115000"/>
              </a:lnSpc>
              <a:spcBef>
                <a:spcPts val="0"/>
              </a:spcBef>
              <a:spcAft>
                <a:spcPts val="0"/>
              </a:spcAft>
              <a:buClr>
                <a:schemeClr val="dk1"/>
              </a:buClr>
              <a:buSzPts val="1100"/>
            </a:pPr>
            <a:r>
              <a:rPr lang="en" sz="1200" dirty="0" smtClean="0">
                <a:solidFill>
                  <a:schemeClr val="dk1"/>
                </a:solidFill>
                <a:latin typeface="Calibri"/>
                <a:ea typeface="Calibri"/>
                <a:cs typeface="Calibri"/>
                <a:sym typeface="Calibri"/>
              </a:rPr>
              <a:t>At </a:t>
            </a:r>
            <a:r>
              <a:rPr lang="en" sz="1200" dirty="0">
                <a:solidFill>
                  <a:schemeClr val="dk1"/>
                </a:solidFill>
                <a:latin typeface="Calibri"/>
                <a:ea typeface="Calibri"/>
                <a:cs typeface="Calibri"/>
                <a:sym typeface="Calibri"/>
              </a:rPr>
              <a:t>the end of this event we hope that you all will be able </a:t>
            </a:r>
            <a:r>
              <a:rPr lang="en" sz="1200" dirty="0" smtClean="0">
                <a:solidFill>
                  <a:schemeClr val="dk1"/>
                </a:solidFill>
                <a:latin typeface="Calibri"/>
                <a:ea typeface="Calibri"/>
                <a:cs typeface="Calibri"/>
                <a:sym typeface="Calibri"/>
              </a:rPr>
              <a:t>to:</a:t>
            </a:r>
          </a:p>
          <a:p>
            <a:pPr marL="628650" lvl="1" indent="-171450" algn="l" rtl="0">
              <a:lnSpc>
                <a:spcPct val="115000"/>
              </a:lnSpc>
              <a:spcBef>
                <a:spcPts val="0"/>
              </a:spcBef>
              <a:spcAft>
                <a:spcPts val="0"/>
              </a:spcAft>
              <a:buClr>
                <a:schemeClr val="dk1"/>
              </a:buClr>
              <a:buSzPts val="1100"/>
            </a:pPr>
            <a:r>
              <a:rPr lang="en" sz="1200" dirty="0" smtClean="0">
                <a:solidFill>
                  <a:schemeClr val="dk1"/>
                </a:solidFill>
                <a:latin typeface="Calibri"/>
                <a:ea typeface="Calibri"/>
                <a:cs typeface="Calibri"/>
                <a:sym typeface="Calibri"/>
              </a:rPr>
              <a:t>Learn </a:t>
            </a:r>
            <a:r>
              <a:rPr lang="en" sz="1200" dirty="0">
                <a:solidFill>
                  <a:schemeClr val="dk1"/>
                </a:solidFill>
                <a:latin typeface="Calibri"/>
                <a:ea typeface="Calibri"/>
                <a:cs typeface="Calibri"/>
                <a:sym typeface="Calibri"/>
              </a:rPr>
              <a:t>helpful tools for managing an innovation project </a:t>
            </a:r>
          </a:p>
          <a:p>
            <a:pPr marL="628650" lvl="1" indent="-171450" algn="l" rtl="0">
              <a:lnSpc>
                <a:spcPct val="115000"/>
              </a:lnSpc>
              <a:spcBef>
                <a:spcPts val="0"/>
              </a:spcBef>
              <a:spcAft>
                <a:spcPts val="0"/>
              </a:spcAft>
              <a:buClr>
                <a:schemeClr val="dk1"/>
              </a:buClr>
              <a:buSzPts val="1100"/>
            </a:pPr>
            <a:r>
              <a:rPr lang="en" sz="1200" dirty="0" smtClean="0">
                <a:solidFill>
                  <a:schemeClr val="dk1"/>
                </a:solidFill>
                <a:latin typeface="Calibri"/>
                <a:ea typeface="Calibri"/>
                <a:cs typeface="Calibri"/>
                <a:sym typeface="Calibri"/>
              </a:rPr>
              <a:t>Hear </a:t>
            </a:r>
            <a:r>
              <a:rPr lang="en" sz="1200" dirty="0">
                <a:solidFill>
                  <a:schemeClr val="dk1"/>
                </a:solidFill>
                <a:latin typeface="Calibri"/>
                <a:ea typeface="Calibri"/>
                <a:cs typeface="Calibri"/>
                <a:sym typeface="Calibri"/>
              </a:rPr>
              <a:t>strategies for sustaining momentum of an innovation project </a:t>
            </a:r>
          </a:p>
          <a:p>
            <a:pPr marL="628650" lvl="1" indent="-171450" algn="l" rtl="0">
              <a:lnSpc>
                <a:spcPct val="115000"/>
              </a:lnSpc>
              <a:spcBef>
                <a:spcPts val="0"/>
              </a:spcBef>
              <a:spcAft>
                <a:spcPts val="0"/>
              </a:spcAft>
              <a:buClr>
                <a:schemeClr val="dk1"/>
              </a:buClr>
              <a:buSzPts val="1100"/>
            </a:pPr>
            <a:r>
              <a:rPr lang="en" sz="1200" dirty="0" smtClean="0">
                <a:solidFill>
                  <a:schemeClr val="dk1"/>
                </a:solidFill>
                <a:latin typeface="Calibri"/>
                <a:ea typeface="Calibri"/>
                <a:cs typeface="Calibri"/>
                <a:sym typeface="Calibri"/>
              </a:rPr>
              <a:t>Learn </a:t>
            </a:r>
            <a:r>
              <a:rPr lang="en" sz="1200" dirty="0">
                <a:solidFill>
                  <a:schemeClr val="dk1"/>
                </a:solidFill>
                <a:latin typeface="Calibri"/>
                <a:ea typeface="Calibri"/>
                <a:cs typeface="Calibri"/>
                <a:sym typeface="Calibri"/>
              </a:rPr>
              <a:t>tips for disseminating the findings of your </a:t>
            </a:r>
            <a:r>
              <a:rPr lang="en" sz="1200" dirty="0" smtClean="0">
                <a:solidFill>
                  <a:schemeClr val="dk1"/>
                </a:solidFill>
                <a:latin typeface="Calibri"/>
                <a:ea typeface="Calibri"/>
                <a:cs typeface="Calibri"/>
                <a:sym typeface="Calibri"/>
              </a:rPr>
              <a:t>program</a:t>
            </a:r>
            <a:endParaRPr lang="en" sz="1200" dirty="0">
              <a:solidFill>
                <a:schemeClr val="dk1"/>
              </a:solidFill>
              <a:latin typeface="Calibri"/>
              <a:ea typeface="Calibri"/>
              <a:cs typeface="Calibri"/>
              <a:sym typeface="Calibri"/>
            </a:endParaRPr>
          </a:p>
          <a:p>
            <a:pPr marL="628650" lvl="1" indent="-171450" algn="l" rtl="0">
              <a:lnSpc>
                <a:spcPct val="115000"/>
              </a:lnSpc>
              <a:spcBef>
                <a:spcPts val="0"/>
              </a:spcBef>
              <a:spcAft>
                <a:spcPts val="0"/>
              </a:spcAft>
              <a:buClr>
                <a:schemeClr val="dk1"/>
              </a:buClr>
              <a:buSzPts val="1100"/>
            </a:pPr>
            <a:r>
              <a:rPr lang="en" sz="1200" dirty="0" smtClean="0">
                <a:solidFill>
                  <a:schemeClr val="dk1"/>
                </a:solidFill>
                <a:latin typeface="Calibri"/>
                <a:ea typeface="Calibri"/>
                <a:cs typeface="Calibri"/>
                <a:sym typeface="Calibri"/>
              </a:rPr>
              <a:t>Hear </a:t>
            </a:r>
            <a:r>
              <a:rPr lang="en" sz="1200" dirty="0">
                <a:solidFill>
                  <a:schemeClr val="dk1"/>
                </a:solidFill>
                <a:latin typeface="Calibri"/>
                <a:ea typeface="Calibri"/>
                <a:cs typeface="Calibri"/>
                <a:sym typeface="Calibri"/>
              </a:rPr>
              <a:t>about how to sign up for the Project Management for Innovation peer learning group for IIN grantees  </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sz="1200" dirty="0">
              <a:solidFill>
                <a:srgbClr val="595959"/>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a337aac825_0_7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a337aac825_0_7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latin typeface="Calibri"/>
                <a:ea typeface="Calibri"/>
                <a:cs typeface="Calibri"/>
                <a:sym typeface="Calibri"/>
              </a:rPr>
              <a:t>Megan </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Here are some additional questions we can prepare for them in case questions don't come in via the chat:</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1. How they situate the goal of preparation for rigorous evaluation within their overarching project management/evaluation planning, and how to best prepare dev teams and interventions for future rigorous evaluation. </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2. Did you find that design teams needed more coaching or support in certain areas?</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 sz="1200">
                <a:solidFill>
                  <a:schemeClr val="dk1"/>
                </a:solidFill>
                <a:latin typeface="Calibri"/>
                <a:ea typeface="Calibri"/>
                <a:cs typeface="Calibri"/>
                <a:sym typeface="Calibri"/>
              </a:rPr>
              <a:t>3. Did you receive any additional external funding for your projects?</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 sz="1200">
                <a:solidFill>
                  <a:schemeClr val="dk1"/>
                </a:solidFill>
                <a:latin typeface="Calibri"/>
                <a:ea typeface="Calibri"/>
                <a:cs typeface="Calibri"/>
                <a:sym typeface="Calibri"/>
              </a:rPr>
              <a:t>4. how did you encourage your innovators to "fail forward" and create and maintained a culture of testing and iterating through out the project? </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e1fad795dd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e1fad795dd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en" sz="1200" dirty="0">
                <a:solidFill>
                  <a:schemeClr val="dk1"/>
                </a:solidFill>
                <a:latin typeface="Calibri"/>
                <a:ea typeface="Calibri"/>
                <a:cs typeface="Calibri"/>
                <a:sym typeface="Calibri"/>
              </a:rPr>
              <a:t>We are excited to share a new opportunity for IIN grantees- the innovation management peer learning group (or PLG). </a:t>
            </a:r>
            <a:endParaRPr lang="en" sz="1200" dirty="0" smtClean="0">
              <a:solidFill>
                <a:schemeClr val="dk1"/>
              </a:solidFill>
              <a:latin typeface="Calibri"/>
              <a:ea typeface="Calibri"/>
              <a:cs typeface="Calibri"/>
              <a:sym typeface="Calibri"/>
            </a:endParaRPr>
          </a:p>
          <a:p>
            <a:pPr marL="171450" lvl="0" indent="-171450" algn="l" rtl="0">
              <a:spcBef>
                <a:spcPts val="0"/>
              </a:spcBef>
              <a:spcAft>
                <a:spcPts val="0"/>
              </a:spcAft>
            </a:pPr>
            <a:r>
              <a:rPr lang="en" sz="1200" dirty="0" smtClean="0">
                <a:solidFill>
                  <a:schemeClr val="dk1"/>
                </a:solidFill>
                <a:latin typeface="Calibri"/>
                <a:ea typeface="Calibri"/>
                <a:cs typeface="Calibri"/>
                <a:sym typeface="Calibri"/>
              </a:rPr>
              <a:t>We </a:t>
            </a:r>
            <a:r>
              <a:rPr lang="en" sz="1200" dirty="0">
                <a:solidFill>
                  <a:schemeClr val="dk1"/>
                </a:solidFill>
                <a:latin typeface="Calibri"/>
                <a:ea typeface="Calibri"/>
                <a:cs typeface="Calibri"/>
                <a:sym typeface="Calibri"/>
              </a:rPr>
              <a:t>know that Project managers within innovation projects must play a different role when overseeing innovation-oriented projects. </a:t>
            </a:r>
            <a:endParaRPr lang="en" sz="1200" dirty="0" smtClean="0">
              <a:solidFill>
                <a:schemeClr val="dk1"/>
              </a:solidFill>
              <a:latin typeface="Calibri"/>
              <a:ea typeface="Calibri"/>
              <a:cs typeface="Calibri"/>
              <a:sym typeface="Calibri"/>
            </a:endParaRPr>
          </a:p>
          <a:p>
            <a:pPr marL="171450" lvl="0" indent="-171450" algn="l" rtl="0">
              <a:spcBef>
                <a:spcPts val="0"/>
              </a:spcBef>
              <a:spcAft>
                <a:spcPts val="0"/>
              </a:spcAft>
            </a:pPr>
            <a:r>
              <a:rPr lang="en" sz="1200" dirty="0" smtClean="0">
                <a:solidFill>
                  <a:schemeClr val="dk1"/>
                </a:solidFill>
                <a:latin typeface="Calibri"/>
                <a:ea typeface="Calibri"/>
                <a:cs typeface="Calibri"/>
                <a:sym typeface="Calibri"/>
              </a:rPr>
              <a:t>This </a:t>
            </a:r>
            <a:r>
              <a:rPr lang="en" sz="1200" dirty="0">
                <a:solidFill>
                  <a:schemeClr val="dk1"/>
                </a:solidFill>
                <a:latin typeface="Calibri"/>
                <a:ea typeface="Calibri"/>
                <a:cs typeface="Calibri"/>
                <a:sym typeface="Calibri"/>
              </a:rPr>
              <a:t>means transitioning from task management to information, creativity and innovation management. </a:t>
            </a:r>
            <a:endParaRPr lang="en" sz="1200" dirty="0" smtClean="0">
              <a:solidFill>
                <a:schemeClr val="dk1"/>
              </a:solidFill>
              <a:latin typeface="Calibri"/>
              <a:ea typeface="Calibri"/>
              <a:cs typeface="Calibri"/>
              <a:sym typeface="Calibri"/>
            </a:endParaRPr>
          </a:p>
          <a:p>
            <a:pPr marL="171450" lvl="0" indent="-171450" algn="l" rtl="0">
              <a:spcBef>
                <a:spcPts val="0"/>
              </a:spcBef>
              <a:spcAft>
                <a:spcPts val="0"/>
              </a:spcAft>
            </a:pPr>
            <a:r>
              <a:rPr lang="en" sz="1200" dirty="0" smtClean="0">
                <a:solidFill>
                  <a:schemeClr val="dk1"/>
                </a:solidFill>
                <a:latin typeface="Calibri"/>
                <a:ea typeface="Calibri"/>
                <a:cs typeface="Calibri"/>
                <a:sym typeface="Calibri"/>
              </a:rPr>
              <a:t>Project </a:t>
            </a:r>
            <a:r>
              <a:rPr lang="en" sz="1200" dirty="0">
                <a:solidFill>
                  <a:schemeClr val="dk1"/>
                </a:solidFill>
                <a:latin typeface="Calibri"/>
                <a:ea typeface="Calibri"/>
                <a:cs typeface="Calibri"/>
                <a:sym typeface="Calibri"/>
              </a:rPr>
              <a:t>management itself plays a critical part in creating a culture of innovation. </a:t>
            </a:r>
          </a:p>
          <a:p>
            <a:pPr marL="171450" lvl="0" indent="-171450" algn="l" rtl="0">
              <a:spcBef>
                <a:spcPts val="0"/>
              </a:spcBef>
              <a:spcAft>
                <a:spcPts val="0"/>
              </a:spcAft>
            </a:pPr>
            <a:r>
              <a:rPr lang="en" sz="1200" dirty="0" smtClean="0">
                <a:solidFill>
                  <a:schemeClr val="dk1"/>
                </a:solidFill>
                <a:latin typeface="Calibri"/>
                <a:ea typeface="Calibri"/>
                <a:cs typeface="Calibri"/>
                <a:sym typeface="Calibri"/>
              </a:rPr>
              <a:t>The </a:t>
            </a:r>
            <a:r>
              <a:rPr lang="en" sz="1200" dirty="0">
                <a:solidFill>
                  <a:schemeClr val="dk1"/>
                </a:solidFill>
                <a:latin typeface="Calibri"/>
                <a:ea typeface="Calibri"/>
                <a:cs typeface="Calibri"/>
                <a:sym typeface="Calibri"/>
              </a:rPr>
              <a:t>goal of the Innovation Project Management PLG is to increase IIN grantees’ project management skills and knowledge to support innovation throughout the project life cycle. </a:t>
            </a:r>
            <a:endParaRPr lang="en" sz="1200" dirty="0" smtClean="0">
              <a:solidFill>
                <a:schemeClr val="dk1"/>
              </a:solidFill>
              <a:latin typeface="Calibri"/>
              <a:ea typeface="Calibri"/>
              <a:cs typeface="Calibri"/>
              <a:sym typeface="Calibri"/>
            </a:endParaRPr>
          </a:p>
          <a:p>
            <a:pPr marL="171450" lvl="0" indent="-171450" algn="l" rtl="0">
              <a:spcBef>
                <a:spcPts val="0"/>
              </a:spcBef>
              <a:spcAft>
                <a:spcPts val="0"/>
              </a:spcAft>
            </a:pPr>
            <a:r>
              <a:rPr lang="en" sz="1200" dirty="0" smtClean="0">
                <a:solidFill>
                  <a:schemeClr val="dk1"/>
                </a:solidFill>
                <a:latin typeface="Calibri"/>
                <a:ea typeface="Calibri"/>
                <a:cs typeface="Calibri"/>
                <a:sym typeface="Calibri"/>
              </a:rPr>
              <a:t>Project </a:t>
            </a:r>
            <a:r>
              <a:rPr lang="en" sz="1200" dirty="0">
                <a:solidFill>
                  <a:schemeClr val="dk1"/>
                </a:solidFill>
                <a:latin typeface="Calibri"/>
                <a:ea typeface="Calibri"/>
                <a:cs typeface="Calibri"/>
                <a:sym typeface="Calibri"/>
              </a:rPr>
              <a:t>managers can develop competencies that support this culture of innovation, including communication, time management and </a:t>
            </a:r>
            <a:r>
              <a:rPr lang="en" sz="1200" dirty="0" smtClean="0">
                <a:solidFill>
                  <a:schemeClr val="dk1"/>
                </a:solidFill>
                <a:latin typeface="Calibri"/>
                <a:ea typeface="Calibri"/>
                <a:cs typeface="Calibri"/>
                <a:sym typeface="Calibri"/>
              </a:rPr>
              <a:t>risk-taking.</a:t>
            </a:r>
          </a:p>
          <a:p>
            <a:pPr marL="171450" lvl="0" indent="-171450" algn="l" rtl="0">
              <a:spcBef>
                <a:spcPts val="0"/>
              </a:spcBef>
              <a:spcAft>
                <a:spcPts val="0"/>
              </a:spcAft>
            </a:pPr>
            <a:r>
              <a:rPr lang="en" sz="1200" dirty="0" smtClean="0">
                <a:solidFill>
                  <a:schemeClr val="dk1"/>
                </a:solidFill>
                <a:latin typeface="Calibri"/>
                <a:ea typeface="Calibri"/>
                <a:cs typeface="Calibri"/>
                <a:sym typeface="Calibri"/>
              </a:rPr>
              <a:t>The </a:t>
            </a:r>
            <a:r>
              <a:rPr lang="en" sz="1200" dirty="0">
                <a:solidFill>
                  <a:schemeClr val="dk1"/>
                </a:solidFill>
                <a:latin typeface="Calibri"/>
                <a:ea typeface="Calibri"/>
                <a:cs typeface="Calibri"/>
                <a:sym typeface="Calibri"/>
              </a:rPr>
              <a:t>peer learning group format is designed to foster an environment where subject matter experts provide resources and knowledge that build grantees capacity in the topic area. </a:t>
            </a:r>
            <a:endParaRPr lang="en" sz="1200" dirty="0" smtClean="0">
              <a:solidFill>
                <a:schemeClr val="dk1"/>
              </a:solidFill>
              <a:latin typeface="Calibri"/>
              <a:ea typeface="Calibri"/>
              <a:cs typeface="Calibri"/>
              <a:sym typeface="Calibri"/>
            </a:endParaRPr>
          </a:p>
          <a:p>
            <a:pPr marL="171450" lvl="0" indent="-171450" algn="l" rtl="0">
              <a:spcBef>
                <a:spcPts val="0"/>
              </a:spcBef>
              <a:spcAft>
                <a:spcPts val="0"/>
              </a:spcAft>
            </a:pPr>
            <a:r>
              <a:rPr lang="en" sz="1200" dirty="0" smtClean="0">
                <a:solidFill>
                  <a:schemeClr val="dk1"/>
                </a:solidFill>
                <a:latin typeface="Calibri"/>
                <a:ea typeface="Calibri"/>
                <a:cs typeface="Calibri"/>
                <a:sym typeface="Calibri"/>
              </a:rPr>
              <a:t>And </a:t>
            </a:r>
            <a:r>
              <a:rPr lang="en" sz="1200" dirty="0">
                <a:solidFill>
                  <a:schemeClr val="dk1"/>
                </a:solidFill>
                <a:latin typeface="Calibri"/>
                <a:ea typeface="Calibri"/>
                <a:cs typeface="Calibri"/>
                <a:sym typeface="Calibri"/>
              </a:rPr>
              <a:t>ample time is given for facilitated discussions among you and your peers to share what you are doing, learning, struggling or succeeding with. </a:t>
            </a:r>
            <a:endParaRPr lang="en" sz="1200" dirty="0" smtClean="0">
              <a:solidFill>
                <a:schemeClr val="dk1"/>
              </a:solidFill>
              <a:latin typeface="Calibri"/>
              <a:ea typeface="Calibri"/>
              <a:cs typeface="Calibri"/>
              <a:sym typeface="Calibri"/>
            </a:endParaRPr>
          </a:p>
          <a:p>
            <a:pPr marL="171450" lvl="0" indent="-171450" algn="l" rtl="0">
              <a:spcBef>
                <a:spcPts val="0"/>
              </a:spcBef>
              <a:spcAft>
                <a:spcPts val="0"/>
              </a:spcAft>
            </a:pPr>
            <a:r>
              <a:rPr lang="en" sz="1200" dirty="0" smtClean="0">
                <a:solidFill>
                  <a:schemeClr val="dk1"/>
                </a:solidFill>
                <a:latin typeface="Calibri"/>
                <a:ea typeface="Calibri"/>
                <a:cs typeface="Calibri"/>
                <a:sym typeface="Calibri"/>
              </a:rPr>
              <a:t>The </a:t>
            </a:r>
            <a:r>
              <a:rPr lang="en" sz="1200" dirty="0">
                <a:solidFill>
                  <a:schemeClr val="dk1"/>
                </a:solidFill>
                <a:latin typeface="Calibri"/>
                <a:ea typeface="Calibri"/>
                <a:cs typeface="Calibri"/>
                <a:sym typeface="Calibri"/>
              </a:rPr>
              <a:t>peer learning group format acknowledges that each grantee may have different experience and capabilities in this area and creates an environment where you each can learn, share and </a:t>
            </a:r>
            <a:r>
              <a:rPr lang="en" sz="1200" dirty="0" smtClean="0">
                <a:solidFill>
                  <a:schemeClr val="dk1"/>
                </a:solidFill>
                <a:latin typeface="Calibri"/>
                <a:ea typeface="Calibri"/>
                <a:cs typeface="Calibri"/>
                <a:sym typeface="Calibri"/>
              </a:rPr>
              <a:t>grow.</a:t>
            </a:r>
          </a:p>
          <a:p>
            <a:pPr marL="171450" lvl="0" indent="-171450" algn="l" rtl="0">
              <a:spcBef>
                <a:spcPts val="0"/>
              </a:spcBef>
              <a:spcAft>
                <a:spcPts val="0"/>
              </a:spcAft>
            </a:pPr>
            <a:r>
              <a:rPr lang="en" sz="1200" dirty="0" smtClean="0">
                <a:solidFill>
                  <a:schemeClr val="dk1"/>
                </a:solidFill>
                <a:latin typeface="Calibri"/>
                <a:ea typeface="Calibri"/>
                <a:cs typeface="Calibri"/>
                <a:sym typeface="Calibri"/>
              </a:rPr>
              <a:t>The </a:t>
            </a:r>
            <a:r>
              <a:rPr lang="en" sz="1200" dirty="0">
                <a:solidFill>
                  <a:schemeClr val="dk1"/>
                </a:solidFill>
                <a:latin typeface="Calibri"/>
                <a:ea typeface="Calibri"/>
                <a:cs typeface="Calibri"/>
                <a:sym typeface="Calibri"/>
              </a:rPr>
              <a:t>PLG will be monthly meetings starting in August and ending in December. </a:t>
            </a:r>
            <a:endParaRPr lang="en" sz="1200" dirty="0" smtClean="0">
              <a:solidFill>
                <a:schemeClr val="dk1"/>
              </a:solidFill>
              <a:latin typeface="Calibri"/>
              <a:ea typeface="Calibri"/>
              <a:cs typeface="Calibri"/>
              <a:sym typeface="Calibri"/>
            </a:endParaRPr>
          </a:p>
          <a:p>
            <a:pPr marL="171450" lvl="0" indent="-171450" algn="l" rtl="0">
              <a:spcBef>
                <a:spcPts val="0"/>
              </a:spcBef>
              <a:spcAft>
                <a:spcPts val="0"/>
              </a:spcAft>
            </a:pPr>
            <a:r>
              <a:rPr lang="en" sz="1200" dirty="0" smtClean="0">
                <a:solidFill>
                  <a:schemeClr val="dk1"/>
                </a:solidFill>
                <a:latin typeface="Calibri"/>
                <a:ea typeface="Calibri"/>
                <a:cs typeface="Calibri"/>
                <a:sym typeface="Calibri"/>
              </a:rPr>
              <a:t>We </a:t>
            </a:r>
            <a:r>
              <a:rPr lang="en" sz="1200" dirty="0">
                <a:solidFill>
                  <a:schemeClr val="dk1"/>
                </a:solidFill>
                <a:latin typeface="Calibri"/>
                <a:ea typeface="Calibri"/>
                <a:cs typeface="Calibri"/>
                <a:sym typeface="Calibri"/>
              </a:rPr>
              <a:t>welcome and encourage all IIN grantee project managers and their internal team members to register and attend the PLG sessions. </a:t>
            </a:r>
            <a:endParaRPr sz="1200" dirty="0">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a594af5e2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a594af5e2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lnSpc>
                <a:spcPct val="115000"/>
              </a:lnSpc>
              <a:spcBef>
                <a:spcPts val="0"/>
              </a:spcBef>
              <a:spcAft>
                <a:spcPts val="1600"/>
              </a:spcAft>
            </a:pPr>
            <a:r>
              <a:rPr lang="en-US" sz="1200" dirty="0" smtClean="0">
                <a:solidFill>
                  <a:srgbClr val="595959"/>
                </a:solidFill>
                <a:latin typeface="Calibri" panose="020F0502020204030204" pitchFamily="34" charset="0"/>
                <a:cs typeface="Calibri" panose="020F0502020204030204" pitchFamily="34" charset="0"/>
              </a:rPr>
              <a:t>The systems thinking toolkit will be released soon.</a:t>
            </a:r>
          </a:p>
          <a:p>
            <a:pPr marL="171450" lvl="0" indent="-171450" algn="l" rtl="0">
              <a:lnSpc>
                <a:spcPct val="115000"/>
              </a:lnSpc>
              <a:spcBef>
                <a:spcPts val="0"/>
              </a:spcBef>
              <a:spcAft>
                <a:spcPts val="1600"/>
              </a:spcAft>
            </a:pPr>
            <a:r>
              <a:rPr lang="en-US" sz="1200" dirty="0" smtClean="0">
                <a:solidFill>
                  <a:srgbClr val="595959"/>
                </a:solidFill>
                <a:latin typeface="Calibri" panose="020F0502020204030204" pitchFamily="34" charset="0"/>
                <a:cs typeface="Calibri" panose="020F0502020204030204" pitchFamily="34" charset="0"/>
              </a:rPr>
              <a:t>There is a Grantee</a:t>
            </a:r>
            <a:r>
              <a:rPr lang="en-US" sz="1200" baseline="0" dirty="0" smtClean="0">
                <a:solidFill>
                  <a:srgbClr val="595959"/>
                </a:solidFill>
                <a:latin typeface="Calibri" panose="020F0502020204030204" pitchFamily="34" charset="0"/>
                <a:cs typeface="Calibri" panose="020F0502020204030204" pitchFamily="34" charset="0"/>
              </a:rPr>
              <a:t> Meeting Series on sustainability over the next two weeks.</a:t>
            </a:r>
            <a:endParaRPr sz="1200" dirty="0">
              <a:solidFill>
                <a:srgbClr val="595959"/>
              </a:solidFill>
              <a:latin typeface="Calibri" panose="020F0502020204030204" pitchFamily="34" charset="0"/>
              <a:cs typeface="Calibri" panose="020F050202020403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a337aac825_0_7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a337aac825_0_7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lnSpc>
                <a:spcPct val="115000"/>
              </a:lnSpc>
              <a:spcBef>
                <a:spcPts val="0"/>
              </a:spcBef>
              <a:spcAft>
                <a:spcPts val="0"/>
              </a:spcAft>
              <a:buClr>
                <a:schemeClr val="dk1"/>
              </a:buClr>
              <a:buSzPts val="1100"/>
            </a:pPr>
            <a:r>
              <a:rPr lang="en" sz="1200" dirty="0">
                <a:latin typeface="Calibri" panose="020F0502020204030204" pitchFamily="34" charset="0"/>
                <a:cs typeface="Calibri" panose="020F0502020204030204" pitchFamily="34" charset="0"/>
              </a:rPr>
              <a:t>Finally here are a variety of ways you can engage with us.</a:t>
            </a:r>
            <a:endParaRPr sz="1200" dirty="0">
              <a:latin typeface="Calibri" panose="020F0502020204030204" pitchFamily="34" charset="0"/>
              <a:cs typeface="Calibri" panose="020F0502020204030204" pitchFamily="34" charset="0"/>
            </a:endParaRPr>
          </a:p>
          <a:p>
            <a:pPr marL="171450" lvl="0" indent="-171450" algn="l" rtl="0">
              <a:lnSpc>
                <a:spcPct val="115000"/>
              </a:lnSpc>
              <a:spcBef>
                <a:spcPts val="0"/>
              </a:spcBef>
              <a:spcAft>
                <a:spcPts val="0"/>
              </a:spcAft>
              <a:buClr>
                <a:schemeClr val="dk1"/>
              </a:buClr>
              <a:buSzPts val="1100"/>
            </a:pPr>
            <a:r>
              <a:rPr lang="en" sz="1200" dirty="0">
                <a:latin typeface="Calibri" panose="020F0502020204030204" pitchFamily="34" charset="0"/>
                <a:cs typeface="Calibri" panose="020F0502020204030204" pitchFamily="34" charset="0"/>
              </a:rPr>
              <a:t>We have a monthly newsletter that we’d love you to subscribe to.</a:t>
            </a:r>
            <a:endParaRPr sz="1200" dirty="0">
              <a:latin typeface="Calibri" panose="020F0502020204030204" pitchFamily="34" charset="0"/>
              <a:cs typeface="Calibri" panose="020F0502020204030204" pitchFamily="34" charset="0"/>
            </a:endParaRPr>
          </a:p>
          <a:p>
            <a:pPr marL="171450" lvl="0" indent="-171450" algn="l" rtl="0">
              <a:lnSpc>
                <a:spcPct val="115000"/>
              </a:lnSpc>
              <a:spcBef>
                <a:spcPts val="0"/>
              </a:spcBef>
              <a:spcAft>
                <a:spcPts val="0"/>
              </a:spcAft>
              <a:buClr>
                <a:schemeClr val="dk1"/>
              </a:buClr>
              <a:buSzPts val="1100"/>
            </a:pPr>
            <a:r>
              <a:rPr lang="en" sz="1200" dirty="0">
                <a:latin typeface="Calibri" panose="020F0502020204030204" pitchFamily="34" charset="0"/>
                <a:cs typeface="Calibri" panose="020F0502020204030204" pitchFamily="34" charset="0"/>
              </a:rPr>
              <a:t>You can also send us an email on the website under the contact us tab</a:t>
            </a:r>
            <a:endParaRPr sz="1200" dirty="0">
              <a:latin typeface="Calibri" panose="020F0502020204030204" pitchFamily="34" charset="0"/>
              <a:cs typeface="Calibri" panose="020F0502020204030204" pitchFamily="34" charset="0"/>
            </a:endParaRPr>
          </a:p>
          <a:p>
            <a:pPr marL="171450" lvl="0" indent="-171450" algn="l" rtl="0">
              <a:lnSpc>
                <a:spcPct val="115000"/>
              </a:lnSpc>
              <a:spcBef>
                <a:spcPts val="0"/>
              </a:spcBef>
              <a:spcAft>
                <a:spcPts val="0"/>
              </a:spcAft>
              <a:buClr>
                <a:schemeClr val="dk1"/>
              </a:buClr>
              <a:buSzPts val="1100"/>
            </a:pPr>
            <a:r>
              <a:rPr lang="en" sz="1200" dirty="0">
                <a:latin typeface="Calibri" panose="020F0502020204030204" pitchFamily="34" charset="0"/>
                <a:cs typeface="Calibri" panose="020F0502020204030204" pitchFamily="34" charset="0"/>
              </a:rPr>
              <a:t>You can sign up for an account at RHNTC.org </a:t>
            </a:r>
            <a:endParaRPr sz="1200" dirty="0">
              <a:latin typeface="Calibri" panose="020F0502020204030204" pitchFamily="34" charset="0"/>
              <a:cs typeface="Calibri" panose="020F0502020204030204" pitchFamily="34" charset="0"/>
            </a:endParaRPr>
          </a:p>
          <a:p>
            <a:pPr marL="171450" lvl="0" indent="-171450" algn="l" rtl="0">
              <a:lnSpc>
                <a:spcPct val="115000"/>
              </a:lnSpc>
              <a:spcBef>
                <a:spcPts val="0"/>
              </a:spcBef>
              <a:spcAft>
                <a:spcPts val="0"/>
              </a:spcAft>
              <a:buClr>
                <a:schemeClr val="dk1"/>
              </a:buClr>
              <a:buSzPts val="1100"/>
            </a:pPr>
            <a:r>
              <a:rPr lang="en" sz="1200" dirty="0">
                <a:latin typeface="Calibri" panose="020F0502020204030204" pitchFamily="34" charset="0"/>
                <a:cs typeface="Calibri" panose="020F0502020204030204" pitchFamily="34" charset="0"/>
              </a:rPr>
              <a:t>And lastly you can follow us on Twitter at @rh_ntc</a:t>
            </a:r>
            <a:endParaRPr sz="1200" dirty="0">
              <a:latin typeface="Calibri" panose="020F0502020204030204" pitchFamily="34" charset="0"/>
              <a:cs typeface="Calibri" panose="020F0502020204030204" pitchFamily="34" charset="0"/>
            </a:endParaRPr>
          </a:p>
          <a:p>
            <a:pPr marL="0" lvl="0" indent="0" algn="l" rtl="0">
              <a:spcBef>
                <a:spcPts val="0"/>
              </a:spcBef>
              <a:spcAft>
                <a:spcPts val="0"/>
              </a:spcAft>
              <a:buNone/>
            </a:pP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7899372006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7899372006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lnSpc>
                <a:spcPct val="115000"/>
              </a:lnSpc>
              <a:spcBef>
                <a:spcPts val="0"/>
              </a:spcBef>
              <a:spcAft>
                <a:spcPts val="0"/>
              </a:spcAft>
              <a:buClr>
                <a:schemeClr val="dk1"/>
              </a:buClr>
              <a:buSzPts val="1100"/>
            </a:pPr>
            <a:r>
              <a:rPr lang="en" sz="1200" dirty="0">
                <a:solidFill>
                  <a:schemeClr val="dk1"/>
                </a:solidFill>
                <a:latin typeface="Calibri" panose="020F0502020204030204" pitchFamily="34" charset="0"/>
                <a:ea typeface="Calibri"/>
                <a:cs typeface="Calibri" panose="020F0502020204030204" pitchFamily="34" charset="0"/>
                <a:sym typeface="Calibri"/>
              </a:rPr>
              <a:t>Thank you all for joining us today. </a:t>
            </a:r>
          </a:p>
          <a:p>
            <a:pPr marL="171450" lvl="0" indent="-171450" algn="l" rtl="0">
              <a:lnSpc>
                <a:spcPct val="115000"/>
              </a:lnSpc>
              <a:spcBef>
                <a:spcPts val="0"/>
              </a:spcBef>
              <a:spcAft>
                <a:spcPts val="0"/>
              </a:spcAft>
              <a:buClr>
                <a:schemeClr val="dk1"/>
              </a:buClr>
              <a:buSzPts val="1100"/>
            </a:pPr>
            <a:r>
              <a:rPr lang="en" sz="1200" dirty="0" smtClean="0">
                <a:solidFill>
                  <a:schemeClr val="dk1"/>
                </a:solidFill>
                <a:latin typeface="Calibri" panose="020F0502020204030204" pitchFamily="34" charset="0"/>
                <a:ea typeface="Calibri"/>
                <a:cs typeface="Calibri" panose="020F0502020204030204" pitchFamily="34" charset="0"/>
                <a:sym typeface="Calibri"/>
              </a:rPr>
              <a:t>Please </a:t>
            </a:r>
            <a:r>
              <a:rPr lang="en" sz="1200" dirty="0">
                <a:solidFill>
                  <a:schemeClr val="dk1"/>
                </a:solidFill>
                <a:latin typeface="Calibri" panose="020F0502020204030204" pitchFamily="34" charset="0"/>
                <a:ea typeface="Calibri"/>
                <a:cs typeface="Calibri" panose="020F0502020204030204" pitchFamily="34" charset="0"/>
                <a:sym typeface="Calibri"/>
              </a:rPr>
              <a:t>join me in thanking our presenters today. </a:t>
            </a:r>
          </a:p>
          <a:p>
            <a:pPr marL="171450" lvl="0" indent="-171450" algn="l" rtl="0">
              <a:lnSpc>
                <a:spcPct val="115000"/>
              </a:lnSpc>
              <a:spcBef>
                <a:spcPts val="0"/>
              </a:spcBef>
              <a:spcAft>
                <a:spcPts val="0"/>
              </a:spcAft>
              <a:buClr>
                <a:schemeClr val="dk1"/>
              </a:buClr>
              <a:buSzPts val="1100"/>
            </a:pPr>
            <a:r>
              <a:rPr lang="en" sz="1200" dirty="0" smtClean="0">
                <a:solidFill>
                  <a:schemeClr val="dk1"/>
                </a:solidFill>
                <a:latin typeface="Calibri" panose="020F0502020204030204" pitchFamily="34" charset="0"/>
                <a:ea typeface="Calibri"/>
                <a:cs typeface="Calibri" panose="020F0502020204030204" pitchFamily="34" charset="0"/>
                <a:sym typeface="Calibri"/>
              </a:rPr>
              <a:t>As </a:t>
            </a:r>
            <a:r>
              <a:rPr lang="en" sz="1200" dirty="0">
                <a:solidFill>
                  <a:schemeClr val="dk1"/>
                </a:solidFill>
                <a:latin typeface="Calibri" panose="020F0502020204030204" pitchFamily="34" charset="0"/>
                <a:ea typeface="Calibri"/>
                <a:cs typeface="Calibri" panose="020F0502020204030204" pitchFamily="34" charset="0"/>
                <a:sym typeface="Calibri"/>
              </a:rPr>
              <a:t>a reminder, we will have the materials from today’s session available within the next few days.  </a:t>
            </a:r>
            <a:endParaRPr lang="en" sz="1200" dirty="0">
              <a:solidFill>
                <a:schemeClr val="dk1"/>
              </a:solidFill>
              <a:highlight>
                <a:srgbClr val="FFFF00"/>
              </a:highlight>
              <a:latin typeface="Calibri" panose="020F0502020204030204" pitchFamily="34" charset="0"/>
              <a:ea typeface="Calibri"/>
              <a:cs typeface="Calibri" panose="020F0502020204030204" pitchFamily="34" charset="0"/>
              <a:sym typeface="Calibri"/>
            </a:endParaRPr>
          </a:p>
          <a:p>
            <a:pPr marL="171450" lvl="0" indent="-171450" algn="l" rtl="0">
              <a:lnSpc>
                <a:spcPct val="115000"/>
              </a:lnSpc>
              <a:spcBef>
                <a:spcPts val="0"/>
              </a:spcBef>
              <a:spcAft>
                <a:spcPts val="0"/>
              </a:spcAft>
              <a:buClr>
                <a:schemeClr val="dk1"/>
              </a:buClr>
              <a:buSzPts val="1100"/>
            </a:pPr>
            <a:r>
              <a:rPr lang="en" sz="1200" dirty="0" smtClean="0">
                <a:solidFill>
                  <a:schemeClr val="dk1"/>
                </a:solidFill>
                <a:latin typeface="Calibri" panose="020F0502020204030204" pitchFamily="34" charset="0"/>
                <a:ea typeface="Calibri"/>
                <a:cs typeface="Calibri" panose="020F0502020204030204" pitchFamily="34" charset="0"/>
                <a:sym typeface="Calibri"/>
              </a:rPr>
              <a:t>If </a:t>
            </a:r>
            <a:r>
              <a:rPr lang="en" sz="1200" dirty="0">
                <a:solidFill>
                  <a:schemeClr val="dk1"/>
                </a:solidFill>
                <a:latin typeface="Calibri" panose="020F0502020204030204" pitchFamily="34" charset="0"/>
                <a:ea typeface="Calibri"/>
                <a:cs typeface="Calibri" panose="020F0502020204030204" pitchFamily="34" charset="0"/>
                <a:sym typeface="Calibri"/>
              </a:rPr>
              <a:t>you have additional questions for the RHNTC on this topic, please don’t hesitate to email us at rhntc@jsi.com </a:t>
            </a:r>
          </a:p>
          <a:p>
            <a:pPr marL="171450" lvl="0" indent="-171450" algn="l" rtl="0">
              <a:lnSpc>
                <a:spcPct val="115000"/>
              </a:lnSpc>
              <a:spcBef>
                <a:spcPts val="0"/>
              </a:spcBef>
              <a:spcAft>
                <a:spcPts val="0"/>
              </a:spcAft>
              <a:buClr>
                <a:schemeClr val="dk1"/>
              </a:buClr>
              <a:buSzPts val="1100"/>
            </a:pPr>
            <a:r>
              <a:rPr lang="en" sz="1200" dirty="0" smtClean="0">
                <a:solidFill>
                  <a:schemeClr val="dk1"/>
                </a:solidFill>
                <a:latin typeface="Calibri" panose="020F0502020204030204" pitchFamily="34" charset="0"/>
                <a:ea typeface="Calibri"/>
                <a:cs typeface="Calibri" panose="020F0502020204030204" pitchFamily="34" charset="0"/>
                <a:sym typeface="Calibri"/>
              </a:rPr>
              <a:t>Our </a:t>
            </a:r>
            <a:r>
              <a:rPr lang="en" sz="1200" dirty="0">
                <a:solidFill>
                  <a:schemeClr val="dk1"/>
                </a:solidFill>
                <a:latin typeface="Calibri" panose="020F0502020204030204" pitchFamily="34" charset="0"/>
                <a:ea typeface="Calibri"/>
                <a:cs typeface="Calibri" panose="020F0502020204030204" pitchFamily="34" charset="0"/>
                <a:sym typeface="Calibri"/>
              </a:rPr>
              <a:t>final ask is that you please complete the evaluation today. </a:t>
            </a:r>
            <a:endParaRPr lang="en" sz="1200" dirty="0" smtClean="0">
              <a:solidFill>
                <a:schemeClr val="dk1"/>
              </a:solidFill>
              <a:latin typeface="Calibri" panose="020F0502020204030204" pitchFamily="34" charset="0"/>
              <a:ea typeface="Calibri"/>
              <a:cs typeface="Calibri" panose="020F0502020204030204" pitchFamily="34" charset="0"/>
              <a:sym typeface="Calibri"/>
            </a:endParaRPr>
          </a:p>
          <a:p>
            <a:pPr marL="171450" lvl="0" indent="-171450" algn="l" rtl="0">
              <a:lnSpc>
                <a:spcPct val="115000"/>
              </a:lnSpc>
              <a:spcBef>
                <a:spcPts val="0"/>
              </a:spcBef>
              <a:spcAft>
                <a:spcPts val="0"/>
              </a:spcAft>
              <a:buClr>
                <a:schemeClr val="dk1"/>
              </a:buClr>
              <a:buSzPts val="1100"/>
            </a:pPr>
            <a:r>
              <a:rPr lang="en" sz="1200" dirty="0" smtClean="0">
                <a:solidFill>
                  <a:schemeClr val="dk1"/>
                </a:solidFill>
                <a:latin typeface="Calibri" panose="020F0502020204030204" pitchFamily="34" charset="0"/>
                <a:ea typeface="Calibri"/>
                <a:cs typeface="Calibri" panose="020F0502020204030204" pitchFamily="34" charset="0"/>
                <a:sym typeface="Calibri"/>
              </a:rPr>
              <a:t>The </a:t>
            </a:r>
            <a:r>
              <a:rPr lang="en" sz="1200" dirty="0">
                <a:solidFill>
                  <a:schemeClr val="dk1"/>
                </a:solidFill>
                <a:latin typeface="Calibri" panose="020F0502020204030204" pitchFamily="34" charset="0"/>
                <a:ea typeface="Calibri"/>
                <a:cs typeface="Calibri" panose="020F0502020204030204" pitchFamily="34" charset="0"/>
                <a:sym typeface="Calibri"/>
              </a:rPr>
              <a:t>link to the evaluation will be chatted out now and will be emailed to you after the webinar. </a:t>
            </a:r>
            <a:endParaRPr lang="en" sz="1200" dirty="0" smtClean="0">
              <a:solidFill>
                <a:schemeClr val="dk1"/>
              </a:solidFill>
              <a:latin typeface="Calibri" panose="020F0502020204030204" pitchFamily="34" charset="0"/>
              <a:ea typeface="Calibri"/>
              <a:cs typeface="Calibri" panose="020F0502020204030204" pitchFamily="34" charset="0"/>
              <a:sym typeface="Calibri"/>
            </a:endParaRPr>
          </a:p>
          <a:p>
            <a:pPr marL="171450" lvl="0" indent="-171450" algn="l" rtl="0">
              <a:lnSpc>
                <a:spcPct val="115000"/>
              </a:lnSpc>
              <a:spcBef>
                <a:spcPts val="0"/>
              </a:spcBef>
              <a:spcAft>
                <a:spcPts val="0"/>
              </a:spcAft>
              <a:buClr>
                <a:schemeClr val="dk1"/>
              </a:buClr>
              <a:buSzPts val="1100"/>
            </a:pPr>
            <a:r>
              <a:rPr lang="en" sz="1200" dirty="0" smtClean="0">
                <a:solidFill>
                  <a:schemeClr val="dk1"/>
                </a:solidFill>
                <a:latin typeface="Calibri" panose="020F0502020204030204" pitchFamily="34" charset="0"/>
                <a:ea typeface="Calibri"/>
                <a:cs typeface="Calibri" panose="020F0502020204030204" pitchFamily="34" charset="0"/>
                <a:sym typeface="Calibri"/>
              </a:rPr>
              <a:t>We </a:t>
            </a:r>
            <a:r>
              <a:rPr lang="en" sz="1200" dirty="0">
                <a:solidFill>
                  <a:schemeClr val="dk1"/>
                </a:solidFill>
                <a:latin typeface="Calibri" panose="020F0502020204030204" pitchFamily="34" charset="0"/>
                <a:ea typeface="Calibri"/>
                <a:cs typeface="Calibri" panose="020F0502020204030204" pitchFamily="34" charset="0"/>
                <a:sym typeface="Calibri"/>
              </a:rPr>
              <a:t>really love getting your feedback and we use it to inform future </a:t>
            </a:r>
            <a:r>
              <a:rPr lang="en" sz="1200" dirty="0" smtClean="0">
                <a:solidFill>
                  <a:schemeClr val="dk1"/>
                </a:solidFill>
                <a:latin typeface="Calibri" panose="020F0502020204030204" pitchFamily="34" charset="0"/>
                <a:ea typeface="Calibri"/>
                <a:cs typeface="Calibri" panose="020F0502020204030204" pitchFamily="34" charset="0"/>
                <a:sym typeface="Calibri"/>
              </a:rPr>
              <a:t>sessions.</a:t>
            </a:r>
            <a:endParaRPr lang="en" sz="1200" strike="sngStrike" dirty="0">
              <a:solidFill>
                <a:schemeClr val="dk1"/>
              </a:solidFill>
              <a:latin typeface="Calibri" panose="020F0502020204030204" pitchFamily="34" charset="0"/>
              <a:ea typeface="Calibri"/>
              <a:cs typeface="Calibri" panose="020F0502020204030204" pitchFamily="34" charset="0"/>
              <a:sym typeface="Calibri"/>
            </a:endParaRPr>
          </a:p>
          <a:p>
            <a:pPr marL="171450" lvl="0" indent="-171450" algn="l" rtl="0">
              <a:lnSpc>
                <a:spcPct val="115000"/>
              </a:lnSpc>
              <a:spcBef>
                <a:spcPts val="0"/>
              </a:spcBef>
              <a:spcAft>
                <a:spcPts val="0"/>
              </a:spcAft>
              <a:buClr>
                <a:schemeClr val="dk1"/>
              </a:buClr>
              <a:buSzPts val="1100"/>
            </a:pPr>
            <a:r>
              <a:rPr lang="en" sz="1200" dirty="0" smtClean="0">
                <a:solidFill>
                  <a:schemeClr val="dk1"/>
                </a:solidFill>
                <a:latin typeface="Calibri" panose="020F0502020204030204" pitchFamily="34" charset="0"/>
                <a:ea typeface="Calibri"/>
                <a:cs typeface="Calibri" panose="020F0502020204030204" pitchFamily="34" charset="0"/>
                <a:sym typeface="Calibri"/>
              </a:rPr>
              <a:t>Thank </a:t>
            </a:r>
            <a:r>
              <a:rPr lang="en" sz="1200" dirty="0">
                <a:solidFill>
                  <a:schemeClr val="dk1"/>
                </a:solidFill>
                <a:latin typeface="Calibri" panose="020F0502020204030204" pitchFamily="34" charset="0"/>
                <a:ea typeface="Calibri"/>
                <a:cs typeface="Calibri" panose="020F0502020204030204" pitchFamily="34" charset="0"/>
                <a:sym typeface="Calibri"/>
              </a:rPr>
              <a:t>you again for joining us. That concludes today’s session. </a:t>
            </a:r>
            <a:endParaRPr sz="1200" dirty="0">
              <a:solidFill>
                <a:schemeClr val="dk1"/>
              </a:solidFill>
              <a:latin typeface="Calibri" panose="020F0502020204030204" pitchFamily="34" charset="0"/>
              <a:cs typeface="Calibri" panose="020F0502020204030204" pitchFamily="34" charset="0"/>
            </a:endParaRPr>
          </a:p>
          <a:p>
            <a:pPr marL="171450" lvl="0" indent="-171450" algn="l" rtl="0">
              <a:spcBef>
                <a:spcPts val="0"/>
              </a:spcBef>
              <a:spcAft>
                <a:spcPts val="0"/>
              </a:spcAft>
            </a:pPr>
            <a:endParaRPr sz="1200" dirty="0">
              <a:latin typeface="Calibri" panose="020F0502020204030204" pitchFamily="34" charset="0"/>
              <a:cs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e5bb08f0c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e5bb08f0c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en" sz="1200" dirty="0">
                <a:latin typeface="Calibri" panose="020F0502020204030204" pitchFamily="34" charset="0"/>
                <a:cs typeface="Calibri" panose="020F0502020204030204" pitchFamily="34" charset="0"/>
              </a:rPr>
              <a:t>And for those of you that may not be familiar with the Tiers of the TPP </a:t>
            </a:r>
            <a:r>
              <a:rPr lang="en" sz="1200" dirty="0" smtClean="0">
                <a:latin typeface="Calibri" panose="020F0502020204030204" pitchFamily="34" charset="0"/>
                <a:cs typeface="Calibri" panose="020F0502020204030204" pitchFamily="34" charset="0"/>
              </a:rPr>
              <a:t>program.</a:t>
            </a:r>
          </a:p>
          <a:p>
            <a:pPr marL="171450" lvl="0" indent="-171450" algn="l" rtl="0">
              <a:spcBef>
                <a:spcPts val="0"/>
              </a:spcBef>
              <a:spcAft>
                <a:spcPts val="0"/>
              </a:spcAft>
            </a:pPr>
            <a:r>
              <a:rPr lang="en" sz="1200" dirty="0" smtClean="0">
                <a:latin typeface="Calibri" panose="020F0502020204030204" pitchFamily="34" charset="0"/>
                <a:cs typeface="Calibri" panose="020F0502020204030204" pitchFamily="34" charset="0"/>
              </a:rPr>
              <a:t>Tier </a:t>
            </a:r>
            <a:r>
              <a:rPr lang="en" sz="1200" dirty="0">
                <a:latin typeface="Calibri" panose="020F0502020204030204" pitchFamily="34" charset="0"/>
                <a:cs typeface="Calibri" panose="020F0502020204030204" pitchFamily="34" charset="0"/>
              </a:rPr>
              <a:t>1 programs are funded as replication programs of evidence for what </a:t>
            </a:r>
            <a:r>
              <a:rPr lang="en" sz="1200" dirty="0" smtClean="0">
                <a:latin typeface="Calibri" panose="020F0502020204030204" pitchFamily="34" charset="0"/>
                <a:cs typeface="Calibri" panose="020F0502020204030204" pitchFamily="34" charset="0"/>
              </a:rPr>
              <a:t>works.</a:t>
            </a:r>
          </a:p>
          <a:p>
            <a:pPr marL="171450" lvl="0" indent="-171450" algn="l" rtl="0">
              <a:spcBef>
                <a:spcPts val="0"/>
              </a:spcBef>
              <a:spcAft>
                <a:spcPts val="0"/>
              </a:spcAft>
            </a:pPr>
            <a:r>
              <a:rPr lang="en" sz="1200" dirty="0" smtClean="0">
                <a:latin typeface="Calibri" panose="020F0502020204030204" pitchFamily="34" charset="0"/>
                <a:cs typeface="Calibri" panose="020F0502020204030204" pitchFamily="34" charset="0"/>
              </a:rPr>
              <a:t>Tier </a:t>
            </a:r>
            <a:r>
              <a:rPr lang="en" sz="1200" dirty="0">
                <a:latin typeface="Calibri" panose="020F0502020204030204" pitchFamily="34" charset="0"/>
                <a:cs typeface="Calibri" panose="020F0502020204030204" pitchFamily="34" charset="0"/>
              </a:rPr>
              <a:t>2 programs are building the evidence for what </a:t>
            </a:r>
            <a:r>
              <a:rPr lang="en" sz="1200" dirty="0" smtClean="0">
                <a:latin typeface="Calibri" panose="020F0502020204030204" pitchFamily="34" charset="0"/>
                <a:cs typeface="Calibri" panose="020F0502020204030204" pitchFamily="34" charset="0"/>
              </a:rPr>
              <a:t>works.</a:t>
            </a:r>
          </a:p>
          <a:p>
            <a:pPr marL="171450" lvl="0" indent="-171450" algn="l" rtl="0">
              <a:spcBef>
                <a:spcPts val="0"/>
              </a:spcBef>
              <a:spcAft>
                <a:spcPts val="0"/>
              </a:spcAft>
            </a:pPr>
            <a:r>
              <a:rPr lang="en" sz="1200" dirty="0" smtClean="0">
                <a:latin typeface="Calibri" panose="020F0502020204030204" pitchFamily="34" charset="0"/>
                <a:cs typeface="Calibri" panose="020F0502020204030204" pitchFamily="34" charset="0"/>
              </a:rPr>
              <a:t>So </a:t>
            </a:r>
            <a:r>
              <a:rPr lang="en" sz="1200" dirty="0">
                <a:latin typeface="Calibri" panose="020F0502020204030204" pitchFamily="34" charset="0"/>
                <a:cs typeface="Calibri" panose="020F0502020204030204" pitchFamily="34" charset="0"/>
              </a:rPr>
              <a:t>Tier 2 hopefully will </a:t>
            </a:r>
            <a:r>
              <a:rPr lang="en" sz="1200" dirty="0" smtClean="0">
                <a:latin typeface="Calibri" panose="020F0502020204030204" pitchFamily="34" charset="0"/>
                <a:cs typeface="Calibri" panose="020F0502020204030204" pitchFamily="34" charset="0"/>
              </a:rPr>
              <a:t>become </a:t>
            </a:r>
            <a:r>
              <a:rPr lang="en" sz="1200" dirty="0">
                <a:latin typeface="Calibri" panose="020F0502020204030204" pitchFamily="34" charset="0"/>
                <a:cs typeface="Calibri" panose="020F0502020204030204" pitchFamily="34" charset="0"/>
              </a:rPr>
              <a:t>part of tier 1. </a:t>
            </a:r>
          </a:p>
          <a:p>
            <a:pPr marL="171450" lvl="0" indent="-171450" algn="l" rtl="0">
              <a:spcBef>
                <a:spcPts val="0"/>
              </a:spcBef>
              <a:spcAft>
                <a:spcPts val="0"/>
              </a:spcAft>
            </a:pPr>
            <a:r>
              <a:rPr lang="en" sz="1200" dirty="0" smtClean="0">
                <a:latin typeface="Calibri" panose="020F0502020204030204" pitchFamily="34" charset="0"/>
                <a:cs typeface="Calibri" panose="020F0502020204030204" pitchFamily="34" charset="0"/>
              </a:rPr>
              <a:t>The </a:t>
            </a:r>
            <a:r>
              <a:rPr lang="en" sz="1200" dirty="0">
                <a:latin typeface="Calibri" panose="020F0502020204030204" pitchFamily="34" charset="0"/>
                <a:cs typeface="Calibri" panose="020F0502020204030204" pitchFamily="34" charset="0"/>
              </a:rPr>
              <a:t>two programs featured today were funded under TPP2A as Innovation Accelerators from </a:t>
            </a:r>
            <a:r>
              <a:rPr lang="en" sz="1200" dirty="0" smtClean="0">
                <a:latin typeface="Calibri" panose="020F0502020204030204" pitchFamily="34" charset="0"/>
                <a:cs typeface="Calibri" panose="020F0502020204030204" pitchFamily="34" charset="0"/>
              </a:rPr>
              <a:t>2015-2020.</a:t>
            </a:r>
          </a:p>
          <a:p>
            <a:pPr marL="171450" lvl="0" indent="-171450" algn="l" rtl="0">
              <a:spcBef>
                <a:spcPts val="0"/>
              </a:spcBef>
              <a:spcAft>
                <a:spcPts val="0"/>
              </a:spcAft>
            </a:pPr>
            <a:r>
              <a:rPr lang="en" sz="1200" dirty="0" smtClean="0">
                <a:latin typeface="Calibri" panose="020F0502020204030204" pitchFamily="34" charset="0"/>
                <a:cs typeface="Calibri" panose="020F0502020204030204" pitchFamily="34" charset="0"/>
                <a:sym typeface="Calibri"/>
              </a:rPr>
              <a:t>They </a:t>
            </a:r>
            <a:r>
              <a:rPr lang="en" sz="1200" dirty="0">
                <a:latin typeface="Calibri" panose="020F0502020204030204" pitchFamily="34" charset="0"/>
                <a:cs typeface="Calibri" panose="020F0502020204030204" pitchFamily="34" charset="0"/>
                <a:sym typeface="Calibri"/>
              </a:rPr>
              <a:t>were Innovation Hubs that funded teams to do the </a:t>
            </a:r>
            <a:r>
              <a:rPr lang="en" sz="1200" dirty="0" smtClean="0">
                <a:latin typeface="Calibri" panose="020F0502020204030204" pitchFamily="34" charset="0"/>
                <a:cs typeface="Calibri" panose="020F0502020204030204" pitchFamily="34" charset="0"/>
                <a:sym typeface="Calibri"/>
              </a:rPr>
              <a:t>work.</a:t>
            </a:r>
          </a:p>
          <a:p>
            <a:pPr marL="171450" lvl="0" indent="-171450" algn="l" rtl="0">
              <a:spcBef>
                <a:spcPts val="0"/>
              </a:spcBef>
              <a:spcAft>
                <a:spcPts val="0"/>
              </a:spcAft>
            </a:pPr>
            <a:r>
              <a:rPr lang="en" sz="1200" dirty="0" smtClean="0">
                <a:latin typeface="Calibri" panose="020F0502020204030204" pitchFamily="34" charset="0"/>
                <a:cs typeface="Calibri" panose="020F0502020204030204" pitchFamily="34" charset="0"/>
                <a:sym typeface="Calibri"/>
              </a:rPr>
              <a:t>They </a:t>
            </a:r>
            <a:r>
              <a:rPr lang="en" sz="1200" dirty="0">
                <a:latin typeface="Calibri" panose="020F0502020204030204" pitchFamily="34" charset="0"/>
                <a:cs typeface="Calibri" panose="020F0502020204030204" pitchFamily="34" charset="0"/>
                <a:sym typeface="Calibri"/>
              </a:rPr>
              <a:t>were specialists in innovation theory and methods. </a:t>
            </a:r>
          </a:p>
          <a:p>
            <a:pPr marL="171450" lvl="0" indent="-171450" algn="l" rtl="0">
              <a:spcBef>
                <a:spcPts val="0"/>
              </a:spcBef>
              <a:spcAft>
                <a:spcPts val="0"/>
              </a:spcAft>
            </a:pPr>
            <a:r>
              <a:rPr lang="en" sz="1200" dirty="0" smtClean="0">
                <a:latin typeface="Calibri" panose="020F0502020204030204" pitchFamily="34" charset="0"/>
                <a:cs typeface="Calibri" panose="020F0502020204030204" pitchFamily="34" charset="0"/>
                <a:sym typeface="Calibri"/>
              </a:rPr>
              <a:t>This </a:t>
            </a:r>
            <a:r>
              <a:rPr lang="en" sz="1200" dirty="0">
                <a:latin typeface="Calibri" panose="020F0502020204030204" pitchFamily="34" charset="0"/>
                <a:cs typeface="Calibri" panose="020F0502020204030204" pitchFamily="34" charset="0"/>
                <a:sym typeface="Calibri"/>
              </a:rPr>
              <a:t>is slightly different from our Network approach of the tier 2 innovation and impact network granttees that are currently funded and doing very important work</a:t>
            </a:r>
            <a:r>
              <a:rPr lang="en" sz="1200" dirty="0" smtClean="0">
                <a:latin typeface="Calibri" panose="020F0502020204030204" pitchFamily="34" charset="0"/>
                <a:cs typeface="Calibri" panose="020F0502020204030204" pitchFamily="34" charset="0"/>
                <a:sym typeface="Calibri"/>
              </a:rPr>
              <a:t>.</a:t>
            </a:r>
            <a:endParaRPr sz="1200" dirty="0">
              <a:latin typeface="Calibri" panose="020F0502020204030204" pitchFamily="34" charset="0"/>
              <a:cs typeface="Calibri" panose="020F0502020204030204" pitchFamily="34" charset="0"/>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c5e7245e05_0_15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171450" lvl="0" indent="-171450" algn="l" rtl="0">
              <a:lnSpc>
                <a:spcPct val="115000"/>
              </a:lnSpc>
              <a:spcBef>
                <a:spcPts val="0"/>
              </a:spcBef>
              <a:spcAft>
                <a:spcPts val="0"/>
              </a:spcAft>
              <a:buClr>
                <a:schemeClr val="dk1"/>
              </a:buClr>
              <a:buSzPts val="1100"/>
            </a:pPr>
            <a:r>
              <a:rPr lang="en" sz="1200" dirty="0">
                <a:latin typeface="Calibri" panose="020F0502020204030204" pitchFamily="34" charset="0"/>
                <a:cs typeface="Calibri" panose="020F0502020204030204" pitchFamily="34" charset="0"/>
                <a:sym typeface="Calibri"/>
              </a:rPr>
              <a:t>I’d like to briefly introduce our wonderful speakers </a:t>
            </a:r>
            <a:r>
              <a:rPr lang="en-US" sz="1200" dirty="0" smtClean="0">
                <a:latin typeface="Calibri" panose="020F0502020204030204" pitchFamily="34" charset="0"/>
                <a:cs typeface="Calibri" panose="020F0502020204030204" pitchFamily="34" charset="0"/>
                <a:sym typeface="Calibri"/>
              </a:rPr>
              <a:t>today.</a:t>
            </a:r>
          </a:p>
          <a:p>
            <a:pPr marL="171450" lvl="0" indent="-171450" algn="l" rtl="0">
              <a:lnSpc>
                <a:spcPct val="115000"/>
              </a:lnSpc>
              <a:spcBef>
                <a:spcPts val="0"/>
              </a:spcBef>
              <a:spcAft>
                <a:spcPts val="0"/>
              </a:spcAft>
              <a:buClr>
                <a:schemeClr val="dk1"/>
              </a:buClr>
              <a:buSzPts val="1100"/>
            </a:pPr>
            <a:r>
              <a:rPr lang="en" sz="1200" dirty="0" smtClean="0">
                <a:latin typeface="Calibri" panose="020F0502020204030204" pitchFamily="34" charset="0"/>
                <a:cs typeface="Calibri" panose="020F0502020204030204" pitchFamily="34" charset="0"/>
              </a:rPr>
              <a:t>Sarah </a:t>
            </a:r>
            <a:r>
              <a:rPr lang="en" sz="1200" dirty="0">
                <a:latin typeface="Calibri" panose="020F0502020204030204" pitchFamily="34" charset="0"/>
                <a:cs typeface="Calibri" panose="020F0502020204030204" pitchFamily="34" charset="0"/>
              </a:rPr>
              <a:t>Axelson, MSW, is the Interim Head of Programs at Power to Decide, where among other projects she managed the Innovation Next program, supporting innovative technology-based solutions to preventing teen pregnancy and improving adolescent health. </a:t>
            </a:r>
            <a:endParaRPr lang="en" sz="1200" dirty="0" smtClean="0">
              <a:latin typeface="Calibri" panose="020F0502020204030204" pitchFamily="34" charset="0"/>
              <a:cs typeface="Calibri" panose="020F0502020204030204" pitchFamily="34" charset="0"/>
            </a:endParaRPr>
          </a:p>
          <a:p>
            <a:pPr marL="171450" lvl="0" indent="-171450" algn="l" rtl="0">
              <a:lnSpc>
                <a:spcPct val="115000"/>
              </a:lnSpc>
              <a:spcBef>
                <a:spcPts val="0"/>
              </a:spcBef>
              <a:spcAft>
                <a:spcPts val="0"/>
              </a:spcAft>
              <a:buClr>
                <a:schemeClr val="dk1"/>
              </a:buClr>
              <a:buSzPts val="1100"/>
            </a:pPr>
            <a:r>
              <a:rPr lang="en" sz="1200" dirty="0" smtClean="0">
                <a:latin typeface="Calibri" panose="020F0502020204030204" pitchFamily="34" charset="0"/>
                <a:cs typeface="Calibri" panose="020F0502020204030204" pitchFamily="34" charset="0"/>
              </a:rPr>
              <a:t>She </a:t>
            </a:r>
            <a:r>
              <a:rPr lang="en" sz="1200" dirty="0">
                <a:latin typeface="Calibri" panose="020F0502020204030204" pitchFamily="34" charset="0"/>
                <a:cs typeface="Calibri" panose="020F0502020204030204" pitchFamily="34" charset="0"/>
              </a:rPr>
              <a:t>has worked in the field of adolescent sexual health for over 15 years and is also a Lecturer at The George Washington University in Washington, DC. </a:t>
            </a:r>
          </a:p>
          <a:p>
            <a:pPr marL="171450" lvl="0" indent="-171450" algn="l" rtl="0">
              <a:lnSpc>
                <a:spcPct val="115000"/>
              </a:lnSpc>
              <a:spcBef>
                <a:spcPts val="0"/>
              </a:spcBef>
              <a:spcAft>
                <a:spcPts val="0"/>
              </a:spcAft>
              <a:buClr>
                <a:schemeClr val="dk1"/>
              </a:buClr>
              <a:buSzPts val="1100"/>
            </a:pPr>
            <a:r>
              <a:rPr lang="en" sz="1200" dirty="0" smtClean="0">
                <a:latin typeface="Calibri" panose="020F0502020204030204" pitchFamily="34" charset="0"/>
                <a:cs typeface="Calibri" panose="020F0502020204030204" pitchFamily="34" charset="0"/>
              </a:rPr>
              <a:t>Kelly </a:t>
            </a:r>
            <a:r>
              <a:rPr lang="en" sz="1200" dirty="0">
                <a:latin typeface="Calibri" panose="020F0502020204030204" pitchFamily="34" charset="0"/>
                <a:cs typeface="Calibri" panose="020F0502020204030204" pitchFamily="34" charset="0"/>
              </a:rPr>
              <a:t>Wilson is Dr. Wilson is an Associate Professor in the Department of Health and Kinesiology at Texas A&amp;M University</a:t>
            </a:r>
            <a:r>
              <a:rPr lang="en" sz="1200" dirty="0" smtClean="0">
                <a:latin typeface="Calibri" panose="020F0502020204030204" pitchFamily="34" charset="0"/>
                <a:cs typeface="Calibri" panose="020F0502020204030204" pitchFamily="34" charset="0"/>
              </a:rPr>
              <a:t>.</a:t>
            </a:r>
          </a:p>
          <a:p>
            <a:pPr marL="171450" lvl="0" indent="-171450" algn="l" rtl="0">
              <a:lnSpc>
                <a:spcPct val="115000"/>
              </a:lnSpc>
              <a:spcBef>
                <a:spcPts val="0"/>
              </a:spcBef>
              <a:spcAft>
                <a:spcPts val="0"/>
              </a:spcAft>
              <a:buClr>
                <a:schemeClr val="dk1"/>
              </a:buClr>
              <a:buSzPts val="1100"/>
            </a:pPr>
            <a:r>
              <a:rPr lang="en" sz="1200" dirty="0" smtClean="0">
                <a:latin typeface="Calibri" panose="020F0502020204030204" pitchFamily="34" charset="0"/>
                <a:cs typeface="Calibri" panose="020F0502020204030204" pitchFamily="34" charset="0"/>
              </a:rPr>
              <a:t>Dr</a:t>
            </a:r>
            <a:r>
              <a:rPr lang="en" sz="1200" dirty="0">
                <a:latin typeface="Calibri" panose="020F0502020204030204" pitchFamily="34" charset="0"/>
                <a:cs typeface="Calibri" panose="020F0502020204030204" pitchFamily="34" charset="0"/>
              </a:rPr>
              <a:t>. Wilson has considerable experience managing school and community-based research and practice related projects including 1) serving as evaluator or co-evaluator on teen pregnancy prevention projects; 2) developing professional development for teachers and sexuality educators; 3) developing curricula for dating violence prevention efforts and 4) directing local efforts to a federally funded evaluation of teen pregnancy prevention evidence-based programs.</a:t>
            </a:r>
            <a:endParaRPr sz="1200" dirty="0">
              <a:latin typeface="Calibri" panose="020F0502020204030204" pitchFamily="34" charset="0"/>
              <a:cs typeface="Calibri" panose="020F0502020204030204" pitchFamily="34" charset="0"/>
            </a:endParaRPr>
          </a:p>
        </p:txBody>
      </p:sp>
      <p:sp>
        <p:nvSpPr>
          <p:cNvPr id="180" name="Google Shape;180;gc5e7245e05_0_1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e1fad795d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e1fad795d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marR="0" lvl="0" indent="-171450" algn="l" defTabSz="914400" rtl="0" eaLnBrk="1" fontAlgn="auto" latinLnBrk="0" hangingPunct="1">
              <a:lnSpc>
                <a:spcPct val="100000"/>
              </a:lnSpc>
              <a:spcBef>
                <a:spcPts val="1000"/>
              </a:spcBef>
              <a:spcAft>
                <a:spcPts val="0"/>
              </a:spcAft>
              <a:buClr>
                <a:srgbClr val="000000"/>
              </a:buClr>
              <a:buSzPts val="1100"/>
              <a:tabLst/>
              <a:defRPr/>
            </a:pPr>
            <a:r>
              <a:rPr lang="en-US" sz="1200" b="0" i="0" u="none" strike="noStrike" cap="none" dirty="0" smtClean="0">
                <a:solidFill>
                  <a:srgbClr val="000000"/>
                </a:solidFill>
                <a:effectLst/>
                <a:latin typeface="Calibri" panose="020F0502020204030204" pitchFamily="34" charset="0"/>
                <a:ea typeface="Arial"/>
                <a:cs typeface="Calibri" panose="020F0502020204030204" pitchFamily="34" charset="0"/>
                <a:sym typeface="Arial"/>
              </a:rPr>
              <a:t>I'll turn it over to Sarah to begin with talking and sharing a little bit more about Innovation Next.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e3e21bdbaa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e3e21bdbaa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lnSpc>
                <a:spcPct val="115000"/>
              </a:lnSpc>
              <a:spcBef>
                <a:spcPts val="0"/>
              </a:spcBef>
              <a:spcAft>
                <a:spcPts val="0"/>
              </a:spcAft>
              <a:buClr>
                <a:schemeClr val="dk1"/>
              </a:buClr>
              <a:buSzPts val="1100"/>
            </a:pPr>
            <a:r>
              <a:rPr lang="en" sz="1200" dirty="0">
                <a:solidFill>
                  <a:schemeClr val="dk1"/>
                </a:solidFill>
                <a:latin typeface="Calibri" panose="020F0502020204030204" pitchFamily="34" charset="0"/>
                <a:ea typeface="Calibri"/>
                <a:cs typeface="Calibri" panose="020F0502020204030204" pitchFamily="34" charset="0"/>
                <a:sym typeface="Calibri"/>
              </a:rPr>
              <a:t>At Power to Decide, we believe that all young people should have the opportunity to pursue the future they want, realize their full possibility, and follow their intentions. </a:t>
            </a:r>
          </a:p>
          <a:p>
            <a:pPr marL="171450" lvl="0" indent="-171450" algn="l" rtl="0">
              <a:lnSpc>
                <a:spcPct val="115000"/>
              </a:lnSpc>
              <a:spcBef>
                <a:spcPts val="0"/>
              </a:spcBef>
              <a:spcAft>
                <a:spcPts val="0"/>
              </a:spcAft>
              <a:buClr>
                <a:schemeClr val="dk1"/>
              </a:buClr>
              <a:buSzPts val="1100"/>
            </a:pPr>
            <a:r>
              <a:rPr lang="en" sz="1200" dirty="0" smtClean="0">
                <a:solidFill>
                  <a:schemeClr val="dk1"/>
                </a:solidFill>
                <a:latin typeface="Calibri" panose="020F0502020204030204" pitchFamily="34" charset="0"/>
                <a:ea typeface="Calibri"/>
                <a:cs typeface="Calibri" panose="020F0502020204030204" pitchFamily="34" charset="0"/>
                <a:sym typeface="Calibri"/>
              </a:rPr>
              <a:t>These </a:t>
            </a:r>
            <a:r>
              <a:rPr lang="en" sz="1200" dirty="0">
                <a:solidFill>
                  <a:schemeClr val="dk1"/>
                </a:solidFill>
                <a:latin typeface="Calibri" panose="020F0502020204030204" pitchFamily="34" charset="0"/>
                <a:ea typeface="Calibri"/>
                <a:cs typeface="Calibri" panose="020F0502020204030204" pitchFamily="34" charset="0"/>
                <a:sym typeface="Calibri"/>
              </a:rPr>
              <a:t>beliefs guide our work to ensure that all young people have the power to decide if, when, and under what circumstances to get </a:t>
            </a:r>
            <a:r>
              <a:rPr lang="en" sz="1200" dirty="0" smtClean="0">
                <a:solidFill>
                  <a:schemeClr val="dk1"/>
                </a:solidFill>
                <a:latin typeface="Calibri" panose="020F0502020204030204" pitchFamily="34" charset="0"/>
                <a:ea typeface="Calibri"/>
                <a:cs typeface="Calibri" panose="020F0502020204030204" pitchFamily="34" charset="0"/>
                <a:sym typeface="Calibri"/>
              </a:rPr>
              <a:t>pregnant.</a:t>
            </a:r>
          </a:p>
          <a:p>
            <a:pPr marL="171450" lvl="0" indent="-171450" algn="l" rtl="0">
              <a:lnSpc>
                <a:spcPct val="115000"/>
              </a:lnSpc>
              <a:spcBef>
                <a:spcPts val="0"/>
              </a:spcBef>
              <a:spcAft>
                <a:spcPts val="0"/>
              </a:spcAft>
              <a:buClr>
                <a:schemeClr val="dk1"/>
              </a:buClr>
              <a:buSzPts val="1100"/>
            </a:pPr>
            <a:r>
              <a:rPr lang="en" sz="1200" dirty="0" smtClean="0">
                <a:solidFill>
                  <a:schemeClr val="dk1"/>
                </a:solidFill>
                <a:latin typeface="Calibri" panose="020F0502020204030204" pitchFamily="34" charset="0"/>
                <a:ea typeface="Calibri"/>
                <a:cs typeface="Calibri" panose="020F0502020204030204" pitchFamily="34" charset="0"/>
                <a:sym typeface="Calibri"/>
              </a:rPr>
              <a:t>We </a:t>
            </a:r>
            <a:r>
              <a:rPr lang="en" sz="1200" dirty="0">
                <a:solidFill>
                  <a:schemeClr val="dk1"/>
                </a:solidFill>
                <a:latin typeface="Calibri" panose="020F0502020204030204" pitchFamily="34" charset="0"/>
                <a:ea typeface="Calibri"/>
                <a:cs typeface="Calibri" panose="020F0502020204030204" pitchFamily="34" charset="0"/>
                <a:sym typeface="Calibri"/>
              </a:rPr>
              <a:t>applied that perspective to the opportunity that presented itself when the Tier 2a grants were released by </a:t>
            </a:r>
            <a:r>
              <a:rPr lang="en" sz="1200" dirty="0" smtClean="0">
                <a:solidFill>
                  <a:schemeClr val="dk1"/>
                </a:solidFill>
                <a:latin typeface="Calibri" panose="020F0502020204030204" pitchFamily="34" charset="0"/>
                <a:ea typeface="Calibri"/>
                <a:cs typeface="Calibri" panose="020F0502020204030204" pitchFamily="34" charset="0"/>
                <a:sym typeface="Calibri"/>
              </a:rPr>
              <a:t>OPA.</a:t>
            </a:r>
          </a:p>
          <a:p>
            <a:pPr marL="171450" lvl="0" indent="-171450" algn="l" rtl="0">
              <a:lnSpc>
                <a:spcPct val="115000"/>
              </a:lnSpc>
              <a:spcBef>
                <a:spcPts val="0"/>
              </a:spcBef>
              <a:spcAft>
                <a:spcPts val="0"/>
              </a:spcAft>
              <a:buClr>
                <a:schemeClr val="dk1"/>
              </a:buClr>
              <a:buSzPts val="1100"/>
            </a:pPr>
            <a:r>
              <a:rPr lang="en" sz="1200" dirty="0" smtClean="0">
                <a:solidFill>
                  <a:schemeClr val="dk1"/>
                </a:solidFill>
                <a:latin typeface="Calibri" panose="020F0502020204030204" pitchFamily="34" charset="0"/>
                <a:ea typeface="Calibri"/>
                <a:cs typeface="Calibri" panose="020F0502020204030204" pitchFamily="34" charset="0"/>
                <a:sym typeface="Calibri"/>
              </a:rPr>
              <a:t>Specifically</a:t>
            </a:r>
            <a:r>
              <a:rPr lang="en" sz="1200" dirty="0">
                <a:solidFill>
                  <a:schemeClr val="dk1"/>
                </a:solidFill>
                <a:latin typeface="Calibri" panose="020F0502020204030204" pitchFamily="34" charset="0"/>
                <a:ea typeface="Calibri"/>
                <a:cs typeface="Calibri" panose="020F0502020204030204" pitchFamily="34" charset="0"/>
                <a:sym typeface="Calibri"/>
              </a:rPr>
              <a:t>, we set out to address the question - How Might We catalyze innovation in teen pregnancy prevention using technology? </a:t>
            </a:r>
            <a:endParaRPr sz="1200" dirty="0">
              <a:solidFill>
                <a:schemeClr val="dk1"/>
              </a:solidFill>
              <a:latin typeface="Calibri" panose="020F0502020204030204" pitchFamily="34" charset="0"/>
              <a:ea typeface="Calibri"/>
              <a:cs typeface="Calibri" panose="020F0502020204030204" pitchFamily="34" charset="0"/>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e3e21bdbaa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e3e21bdbaa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lnSpc>
                <a:spcPct val="115000"/>
              </a:lnSpc>
              <a:spcBef>
                <a:spcPts val="0"/>
              </a:spcBef>
              <a:spcAft>
                <a:spcPts val="0"/>
              </a:spcAft>
            </a:pPr>
            <a:r>
              <a:rPr lang="en" sz="1200" dirty="0">
                <a:solidFill>
                  <a:schemeClr val="dk1"/>
                </a:solidFill>
                <a:latin typeface="Calibri" panose="020F0502020204030204" pitchFamily="34" charset="0"/>
                <a:ea typeface="Calibri"/>
                <a:cs typeface="Calibri" panose="020F0502020204030204" pitchFamily="34" charset="0"/>
                <a:sym typeface="Calibri"/>
              </a:rPr>
              <a:t>In total, Innovation Next ran for 6 years and just ended this past June. </a:t>
            </a:r>
            <a:endParaRPr lang="en" sz="1200" dirty="0" smtClean="0">
              <a:solidFill>
                <a:schemeClr val="dk1"/>
              </a:solidFill>
              <a:latin typeface="Calibri" panose="020F0502020204030204" pitchFamily="34" charset="0"/>
              <a:ea typeface="Calibri"/>
              <a:cs typeface="Calibri" panose="020F0502020204030204" pitchFamily="34" charset="0"/>
              <a:sym typeface="Calibri"/>
            </a:endParaRPr>
          </a:p>
          <a:p>
            <a:pPr marL="171450" lvl="0" indent="-171450" algn="l" rtl="0">
              <a:lnSpc>
                <a:spcPct val="115000"/>
              </a:lnSpc>
              <a:spcBef>
                <a:spcPts val="0"/>
              </a:spcBef>
              <a:spcAft>
                <a:spcPts val="0"/>
              </a:spcAft>
            </a:pPr>
            <a:r>
              <a:rPr lang="en" sz="1200" dirty="0" smtClean="0">
                <a:solidFill>
                  <a:schemeClr val="dk1"/>
                </a:solidFill>
                <a:latin typeface="Calibri" panose="020F0502020204030204" pitchFamily="34" charset="0"/>
                <a:ea typeface="Calibri"/>
                <a:cs typeface="Calibri" panose="020F0502020204030204" pitchFamily="34" charset="0"/>
                <a:sym typeface="Calibri"/>
              </a:rPr>
              <a:t>During </a:t>
            </a:r>
            <a:r>
              <a:rPr lang="en" sz="1200" dirty="0">
                <a:solidFill>
                  <a:schemeClr val="dk1"/>
                </a:solidFill>
                <a:latin typeface="Calibri" panose="020F0502020204030204" pitchFamily="34" charset="0"/>
                <a:ea typeface="Calibri"/>
                <a:cs typeface="Calibri" panose="020F0502020204030204" pitchFamily="34" charset="0"/>
                <a:sym typeface="Calibri"/>
              </a:rPr>
              <a:t>that time, we had 3 unique cohorts of Innovators and a fourth that included various innovators from each of the first three cohorts. </a:t>
            </a:r>
            <a:endParaRPr sz="1200" dirty="0">
              <a:solidFill>
                <a:schemeClr val="dk1"/>
              </a:solidFill>
              <a:latin typeface="Calibri" panose="020F0502020204030204" pitchFamily="34" charset="0"/>
              <a:ea typeface="Calibri"/>
              <a:cs typeface="Calibri" panose="020F0502020204030204" pitchFamily="34" charset="0"/>
              <a:sym typeface="Calibri"/>
            </a:endParaRPr>
          </a:p>
          <a:p>
            <a:pPr marL="171450" lvl="0" indent="-171450" algn="l" rtl="0">
              <a:lnSpc>
                <a:spcPct val="115000"/>
              </a:lnSpc>
              <a:spcBef>
                <a:spcPts val="0"/>
              </a:spcBef>
              <a:spcAft>
                <a:spcPts val="0"/>
              </a:spcAft>
            </a:pPr>
            <a:r>
              <a:rPr lang="en" sz="1200" dirty="0">
                <a:solidFill>
                  <a:schemeClr val="dk1"/>
                </a:solidFill>
                <a:latin typeface="Calibri" panose="020F0502020204030204" pitchFamily="34" charset="0"/>
                <a:ea typeface="Calibri"/>
                <a:cs typeface="Calibri" panose="020F0502020204030204" pitchFamily="34" charset="0"/>
                <a:sym typeface="Calibri"/>
              </a:rPr>
              <a:t>We structured our approach very intentionally, but, as is often the case in design thinking, we learned some things along the way and had to make some pivots as well. </a:t>
            </a:r>
            <a:endParaRPr lang="en" sz="1200" dirty="0" smtClean="0">
              <a:solidFill>
                <a:schemeClr val="dk1"/>
              </a:solidFill>
              <a:latin typeface="Calibri" panose="020F0502020204030204" pitchFamily="34" charset="0"/>
              <a:ea typeface="Calibri"/>
              <a:cs typeface="Calibri" panose="020F0502020204030204" pitchFamily="34" charset="0"/>
              <a:sym typeface="Calibri"/>
            </a:endParaRPr>
          </a:p>
          <a:p>
            <a:pPr marL="171450" lvl="0" indent="-171450" algn="l" rtl="0">
              <a:lnSpc>
                <a:spcPct val="115000"/>
              </a:lnSpc>
              <a:spcBef>
                <a:spcPts val="0"/>
              </a:spcBef>
              <a:spcAft>
                <a:spcPts val="0"/>
              </a:spcAft>
            </a:pPr>
            <a:r>
              <a:rPr lang="en" sz="1200" dirty="0" smtClean="0">
                <a:solidFill>
                  <a:schemeClr val="dk1"/>
                </a:solidFill>
                <a:latin typeface="Calibri" panose="020F0502020204030204" pitchFamily="34" charset="0"/>
                <a:ea typeface="Calibri"/>
                <a:cs typeface="Calibri" panose="020F0502020204030204" pitchFamily="34" charset="0"/>
                <a:sym typeface="Calibri"/>
              </a:rPr>
              <a:t>One </a:t>
            </a:r>
            <a:r>
              <a:rPr lang="en" sz="1200" dirty="0">
                <a:solidFill>
                  <a:schemeClr val="dk1"/>
                </a:solidFill>
                <a:latin typeface="Calibri" panose="020F0502020204030204" pitchFamily="34" charset="0"/>
                <a:ea typeface="Calibri"/>
                <a:cs typeface="Calibri" panose="020F0502020204030204" pitchFamily="34" charset="0"/>
                <a:sym typeface="Calibri"/>
              </a:rPr>
              <a:t>of the most important things we did was to invest in people first (in teams of three), then ideas. </a:t>
            </a:r>
            <a:endParaRPr lang="en" sz="1200" dirty="0" smtClean="0">
              <a:solidFill>
                <a:schemeClr val="dk1"/>
              </a:solidFill>
              <a:latin typeface="Calibri" panose="020F0502020204030204" pitchFamily="34" charset="0"/>
              <a:ea typeface="Calibri"/>
              <a:cs typeface="Calibri" panose="020F0502020204030204" pitchFamily="34" charset="0"/>
              <a:sym typeface="Calibri"/>
            </a:endParaRPr>
          </a:p>
          <a:p>
            <a:pPr marL="171450" lvl="0" indent="-171450" algn="l" rtl="0">
              <a:lnSpc>
                <a:spcPct val="115000"/>
              </a:lnSpc>
              <a:spcBef>
                <a:spcPts val="0"/>
              </a:spcBef>
              <a:spcAft>
                <a:spcPts val="0"/>
              </a:spcAft>
            </a:pPr>
            <a:r>
              <a:rPr lang="en" sz="1200" dirty="0" smtClean="0">
                <a:solidFill>
                  <a:schemeClr val="dk1"/>
                </a:solidFill>
                <a:latin typeface="Calibri" panose="020F0502020204030204" pitchFamily="34" charset="0"/>
                <a:ea typeface="Calibri"/>
                <a:cs typeface="Calibri" panose="020F0502020204030204" pitchFamily="34" charset="0"/>
                <a:sym typeface="Calibri"/>
              </a:rPr>
              <a:t>We </a:t>
            </a:r>
            <a:r>
              <a:rPr lang="en" sz="1200" dirty="0">
                <a:solidFill>
                  <a:schemeClr val="dk1"/>
                </a:solidFill>
                <a:latin typeface="Calibri" panose="020F0502020204030204" pitchFamily="34" charset="0"/>
                <a:ea typeface="Calibri"/>
                <a:cs typeface="Calibri" panose="020F0502020204030204" pitchFamily="34" charset="0"/>
                <a:sym typeface="Calibri"/>
              </a:rPr>
              <a:t>structured our application process so that applicants selected a team of 3 and applied for the accelerator program as a team. </a:t>
            </a:r>
            <a:endParaRPr lang="en" sz="1200" dirty="0" smtClean="0">
              <a:solidFill>
                <a:schemeClr val="dk1"/>
              </a:solidFill>
              <a:latin typeface="Calibri" panose="020F0502020204030204" pitchFamily="34" charset="0"/>
              <a:ea typeface="Calibri"/>
              <a:cs typeface="Calibri" panose="020F0502020204030204" pitchFamily="34" charset="0"/>
              <a:sym typeface="Calibri"/>
            </a:endParaRPr>
          </a:p>
          <a:p>
            <a:pPr marL="171450" lvl="0" indent="-171450" algn="l" rtl="0">
              <a:lnSpc>
                <a:spcPct val="115000"/>
              </a:lnSpc>
              <a:spcBef>
                <a:spcPts val="0"/>
              </a:spcBef>
              <a:spcAft>
                <a:spcPts val="0"/>
              </a:spcAft>
            </a:pPr>
            <a:r>
              <a:rPr lang="en" sz="1200" dirty="0" smtClean="0">
                <a:solidFill>
                  <a:schemeClr val="dk1"/>
                </a:solidFill>
                <a:latin typeface="Calibri" panose="020F0502020204030204" pitchFamily="34" charset="0"/>
                <a:ea typeface="Calibri"/>
                <a:cs typeface="Calibri" panose="020F0502020204030204" pitchFamily="34" charset="0"/>
                <a:sym typeface="Calibri"/>
              </a:rPr>
              <a:t>Working </a:t>
            </a:r>
            <a:r>
              <a:rPr lang="en" sz="1200" dirty="0">
                <a:solidFill>
                  <a:schemeClr val="dk1"/>
                </a:solidFill>
                <a:latin typeface="Calibri" panose="020F0502020204030204" pitchFamily="34" charset="0"/>
                <a:ea typeface="Calibri"/>
                <a:cs typeface="Calibri" panose="020F0502020204030204" pitchFamily="34" charset="0"/>
                <a:sym typeface="Calibri"/>
              </a:rPr>
              <a:t>in teams is one of the “rules to live by” for human-centered design, which I’ll talk about in just a second, because it generates creativity and energy. </a:t>
            </a:r>
            <a:endParaRPr lang="en" sz="1200" dirty="0" smtClean="0">
              <a:solidFill>
                <a:schemeClr val="dk1"/>
              </a:solidFill>
              <a:latin typeface="Calibri" panose="020F0502020204030204" pitchFamily="34" charset="0"/>
              <a:ea typeface="Calibri"/>
              <a:cs typeface="Calibri" panose="020F0502020204030204" pitchFamily="34" charset="0"/>
              <a:sym typeface="Calibri"/>
            </a:endParaRPr>
          </a:p>
          <a:p>
            <a:pPr marL="171450" lvl="0" indent="-171450" algn="l" rtl="0">
              <a:lnSpc>
                <a:spcPct val="115000"/>
              </a:lnSpc>
              <a:spcBef>
                <a:spcPts val="0"/>
              </a:spcBef>
              <a:spcAft>
                <a:spcPts val="0"/>
              </a:spcAft>
            </a:pPr>
            <a:r>
              <a:rPr lang="en" sz="1200" dirty="0" smtClean="0">
                <a:solidFill>
                  <a:schemeClr val="dk1"/>
                </a:solidFill>
                <a:latin typeface="Calibri" panose="020F0502020204030204" pitchFamily="34" charset="0"/>
                <a:ea typeface="Calibri"/>
                <a:cs typeface="Calibri" panose="020F0502020204030204" pitchFamily="34" charset="0"/>
                <a:sym typeface="Calibri"/>
              </a:rPr>
              <a:t>We </a:t>
            </a:r>
            <a:r>
              <a:rPr lang="en" sz="1200" dirty="0">
                <a:solidFill>
                  <a:schemeClr val="dk1"/>
                </a:solidFill>
                <a:latin typeface="Calibri" panose="020F0502020204030204" pitchFamily="34" charset="0"/>
                <a:ea typeface="Calibri"/>
                <a:cs typeface="Calibri" panose="020F0502020204030204" pitchFamily="34" charset="0"/>
                <a:sym typeface="Calibri"/>
              </a:rPr>
              <a:t>encouraged applicants to think creatively about who was on their team as well, and to consider folks from sectors that we don’t typically work with in adolescent sexual health, like user experience designers, behavioral psyhologists, and many many more. </a:t>
            </a:r>
            <a:endParaRPr sz="1200" dirty="0">
              <a:solidFill>
                <a:schemeClr val="dk1"/>
              </a:solidFill>
              <a:latin typeface="Calibri" panose="020F0502020204030204" pitchFamily="34" charset="0"/>
              <a:ea typeface="Calibri"/>
              <a:cs typeface="Calibri" panose="020F0502020204030204" pitchFamily="34" charset="0"/>
              <a:sym typeface="Calibri"/>
            </a:endParaRPr>
          </a:p>
          <a:p>
            <a:pPr marL="171450" lvl="0" indent="-171450" algn="l" rtl="0">
              <a:lnSpc>
                <a:spcPct val="115000"/>
              </a:lnSpc>
              <a:spcBef>
                <a:spcPts val="0"/>
              </a:spcBef>
              <a:spcAft>
                <a:spcPts val="0"/>
              </a:spcAft>
              <a:buClr>
                <a:schemeClr val="dk1"/>
              </a:buClr>
              <a:buSzPts val="1100"/>
            </a:pPr>
            <a:r>
              <a:rPr lang="en" sz="1200" dirty="0">
                <a:solidFill>
                  <a:schemeClr val="dk1"/>
                </a:solidFill>
                <a:latin typeface="Calibri" panose="020F0502020204030204" pitchFamily="34" charset="0"/>
                <a:ea typeface="Calibri"/>
                <a:cs typeface="Calibri" panose="020F0502020204030204" pitchFamily="34" charset="0"/>
                <a:sym typeface="Calibri"/>
              </a:rPr>
              <a:t>In their application, we required that teams identify a “challenge”, something that they felt wasn’t working or that they wanted to solve in the field of TPP. </a:t>
            </a:r>
            <a:endParaRPr lang="en" sz="1200" dirty="0" smtClean="0">
              <a:solidFill>
                <a:schemeClr val="dk1"/>
              </a:solidFill>
              <a:latin typeface="Calibri" panose="020F0502020204030204" pitchFamily="34" charset="0"/>
              <a:ea typeface="Calibri"/>
              <a:cs typeface="Calibri" panose="020F0502020204030204" pitchFamily="34" charset="0"/>
              <a:sym typeface="Calibri"/>
            </a:endParaRPr>
          </a:p>
          <a:p>
            <a:pPr marL="171450" lvl="0" indent="-171450" algn="l" rtl="0">
              <a:lnSpc>
                <a:spcPct val="115000"/>
              </a:lnSpc>
              <a:spcBef>
                <a:spcPts val="0"/>
              </a:spcBef>
              <a:spcAft>
                <a:spcPts val="0"/>
              </a:spcAft>
              <a:buClr>
                <a:schemeClr val="dk1"/>
              </a:buClr>
              <a:buSzPts val="1100"/>
            </a:pPr>
            <a:r>
              <a:rPr lang="en" sz="1200" dirty="0" smtClean="0">
                <a:solidFill>
                  <a:schemeClr val="dk1"/>
                </a:solidFill>
                <a:latin typeface="Calibri" panose="020F0502020204030204" pitchFamily="34" charset="0"/>
                <a:ea typeface="Calibri"/>
                <a:cs typeface="Calibri" panose="020F0502020204030204" pitchFamily="34" charset="0"/>
                <a:sym typeface="Calibri"/>
              </a:rPr>
              <a:t>And </a:t>
            </a:r>
            <a:r>
              <a:rPr lang="en" sz="1200" dirty="0">
                <a:solidFill>
                  <a:schemeClr val="dk1"/>
                </a:solidFill>
                <a:latin typeface="Calibri" panose="020F0502020204030204" pitchFamily="34" charset="0"/>
                <a:ea typeface="Calibri"/>
                <a:cs typeface="Calibri" panose="020F0502020204030204" pitchFamily="34" charset="0"/>
                <a:sym typeface="Calibri"/>
              </a:rPr>
              <a:t>we required that they give us at least two, totally different potential solutions, because we wanted to ensure that they weren’t wedded to any assumptions about what the solution should be, but that they were open to what they would learn from their end users. </a:t>
            </a:r>
            <a:endParaRPr sz="1200" dirty="0">
              <a:solidFill>
                <a:schemeClr val="dk1"/>
              </a:solidFill>
              <a:latin typeface="Calibri" panose="020F0502020204030204" pitchFamily="34" charset="0"/>
              <a:cs typeface="Calibri" panose="020F0502020204030204" pitchFamily="34" charset="0"/>
            </a:endParaRPr>
          </a:p>
          <a:p>
            <a:pPr marL="171450" lvl="0" indent="-171450" algn="l" rtl="0">
              <a:lnSpc>
                <a:spcPct val="115000"/>
              </a:lnSpc>
              <a:spcBef>
                <a:spcPts val="0"/>
              </a:spcBef>
              <a:spcAft>
                <a:spcPts val="0"/>
              </a:spcAft>
            </a:pPr>
            <a:r>
              <a:rPr lang="en" sz="1200" dirty="0">
                <a:solidFill>
                  <a:schemeClr val="dk1"/>
                </a:solidFill>
                <a:latin typeface="Calibri" panose="020F0502020204030204" pitchFamily="34" charset="0"/>
                <a:ea typeface="Calibri"/>
                <a:cs typeface="Calibri" panose="020F0502020204030204" pitchFamily="34" charset="0"/>
                <a:sym typeface="Calibri"/>
              </a:rPr>
              <a:t>Teams that were selected received a series of workshops from our Power to Decide staff to teach them the process of human-centered design, also known as design </a:t>
            </a:r>
            <a:r>
              <a:rPr lang="en" sz="1200" dirty="0" smtClean="0">
                <a:solidFill>
                  <a:schemeClr val="dk1"/>
                </a:solidFill>
                <a:latin typeface="Calibri" panose="020F0502020204030204" pitchFamily="34" charset="0"/>
                <a:ea typeface="Calibri"/>
                <a:cs typeface="Calibri" panose="020F0502020204030204" pitchFamily="34" charset="0"/>
                <a:sym typeface="Calibri"/>
              </a:rPr>
              <a:t>thinking.</a:t>
            </a:r>
          </a:p>
          <a:p>
            <a:pPr marL="171450" lvl="0" indent="-171450" algn="l" rtl="0">
              <a:lnSpc>
                <a:spcPct val="115000"/>
              </a:lnSpc>
              <a:spcBef>
                <a:spcPts val="0"/>
              </a:spcBef>
              <a:spcAft>
                <a:spcPts val="0"/>
              </a:spcAft>
            </a:pPr>
            <a:r>
              <a:rPr lang="en" sz="1200" dirty="0" smtClean="0">
                <a:solidFill>
                  <a:schemeClr val="dk1"/>
                </a:solidFill>
                <a:latin typeface="Calibri" panose="020F0502020204030204" pitchFamily="34" charset="0"/>
                <a:ea typeface="Calibri"/>
                <a:cs typeface="Calibri" panose="020F0502020204030204" pitchFamily="34" charset="0"/>
                <a:sym typeface="Calibri"/>
              </a:rPr>
              <a:t>They </a:t>
            </a:r>
            <a:r>
              <a:rPr lang="en" sz="1200" dirty="0">
                <a:solidFill>
                  <a:schemeClr val="dk1"/>
                </a:solidFill>
                <a:latin typeface="Calibri" panose="020F0502020204030204" pitchFamily="34" charset="0"/>
                <a:ea typeface="Calibri"/>
                <a:cs typeface="Calibri" panose="020F0502020204030204" pitchFamily="34" charset="0"/>
                <a:sym typeface="Calibri"/>
              </a:rPr>
              <a:t>also received support and coaching in between those workshops with Power to Decide staff who have expertise in </a:t>
            </a:r>
            <a:r>
              <a:rPr lang="en" sz="1200" dirty="0" smtClean="0">
                <a:solidFill>
                  <a:schemeClr val="dk1"/>
                </a:solidFill>
                <a:latin typeface="Calibri" panose="020F0502020204030204" pitchFamily="34" charset="0"/>
                <a:ea typeface="Calibri"/>
                <a:cs typeface="Calibri" panose="020F0502020204030204" pitchFamily="34" charset="0"/>
                <a:sym typeface="Calibri"/>
              </a:rPr>
              <a:t>HCD.</a:t>
            </a:r>
          </a:p>
          <a:p>
            <a:pPr marL="171450" lvl="0" indent="-171450" algn="l" rtl="0">
              <a:lnSpc>
                <a:spcPct val="115000"/>
              </a:lnSpc>
              <a:spcBef>
                <a:spcPts val="0"/>
              </a:spcBef>
              <a:spcAft>
                <a:spcPts val="0"/>
              </a:spcAft>
            </a:pPr>
            <a:r>
              <a:rPr lang="en" sz="1200" dirty="0" smtClean="0">
                <a:solidFill>
                  <a:schemeClr val="dk1"/>
                </a:solidFill>
                <a:latin typeface="Calibri" panose="020F0502020204030204" pitchFamily="34" charset="0"/>
                <a:ea typeface="Calibri"/>
                <a:cs typeface="Calibri" panose="020F0502020204030204" pitchFamily="34" charset="0"/>
                <a:sym typeface="Calibri"/>
              </a:rPr>
              <a:t>At </a:t>
            </a:r>
            <a:r>
              <a:rPr lang="en" sz="1200" dirty="0">
                <a:solidFill>
                  <a:schemeClr val="dk1"/>
                </a:solidFill>
                <a:latin typeface="Calibri" panose="020F0502020204030204" pitchFamily="34" charset="0"/>
                <a:ea typeface="Calibri"/>
                <a:cs typeface="Calibri" panose="020F0502020204030204" pitchFamily="34" charset="0"/>
                <a:sym typeface="Calibri"/>
              </a:rPr>
              <a:t>the end of the process, which lasted anywhere from 8 months to 18 months depending on which cohort they were in, teams pitched their final solutions – which were almost always completely different from their initial ideas BECAUSE the HCD process gave them new insights and learnings that informed their designs. </a:t>
            </a:r>
            <a:endParaRPr sz="1200" dirty="0">
              <a:solidFill>
                <a:schemeClr val="dk1"/>
              </a:solidFill>
              <a:latin typeface="Calibri" panose="020F0502020204030204" pitchFamily="34" charset="0"/>
              <a:ea typeface="Calibri"/>
              <a:cs typeface="Calibri" panose="020F0502020204030204" pitchFamily="34" charset="0"/>
              <a:sym typeface="Calibri"/>
            </a:endParaRPr>
          </a:p>
          <a:p>
            <a:pPr marL="171450" lvl="0" indent="-171450" algn="l" rtl="0">
              <a:spcBef>
                <a:spcPts val="0"/>
              </a:spcBef>
              <a:spcAft>
                <a:spcPts val="0"/>
              </a:spcAft>
            </a:pPr>
            <a:endParaRPr sz="1200" dirty="0">
              <a:latin typeface="Calibri" panose="020F0502020204030204" pitchFamily="34" charset="0"/>
              <a:cs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e3e21bdbaa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e3e21bdbaa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en" sz="1200" dirty="0">
                <a:latin typeface="Calibri" panose="020F0502020204030204" pitchFamily="34" charset="0"/>
                <a:cs typeface="Calibri" panose="020F0502020204030204" pitchFamily="34" charset="0"/>
              </a:rPr>
              <a:t>Here are a few examples of the innovations that were developed through Innovation Next and are now out in the world, being used by real young people. </a:t>
            </a:r>
            <a:endParaRPr sz="1200" dirty="0">
              <a:latin typeface="Calibri" panose="020F0502020204030204" pitchFamily="34" charset="0"/>
              <a:cs typeface="Calibri" panose="020F0502020204030204" pitchFamily="34" charset="0"/>
            </a:endParaRPr>
          </a:p>
          <a:p>
            <a:pPr marL="171450" lvl="0" indent="-171450" algn="l" rtl="0">
              <a:spcBef>
                <a:spcPts val="0"/>
              </a:spcBef>
              <a:spcAft>
                <a:spcPts val="0"/>
              </a:spcAft>
            </a:pPr>
            <a:r>
              <a:rPr lang="en" sz="1200" dirty="0">
                <a:latin typeface="Calibri" panose="020F0502020204030204" pitchFamily="34" charset="0"/>
                <a:cs typeface="Calibri" panose="020F0502020204030204" pitchFamily="34" charset="0"/>
              </a:rPr>
              <a:t>Okayso is an app that gives youth access to experts they can’t reach any other way to get support and information whenever they need </a:t>
            </a:r>
            <a:r>
              <a:rPr lang="en" sz="1200" dirty="0" smtClean="0">
                <a:latin typeface="Calibri" panose="020F0502020204030204" pitchFamily="34" charset="0"/>
                <a:cs typeface="Calibri" panose="020F0502020204030204" pitchFamily="34" charset="0"/>
              </a:rPr>
              <a:t>it.</a:t>
            </a:r>
          </a:p>
          <a:p>
            <a:pPr marL="171450" lvl="0" indent="-171450" algn="l" rtl="0">
              <a:spcBef>
                <a:spcPts val="0"/>
              </a:spcBef>
              <a:spcAft>
                <a:spcPts val="0"/>
              </a:spcAft>
            </a:pPr>
            <a:r>
              <a:rPr lang="en" sz="1200" dirty="0" smtClean="0">
                <a:latin typeface="Calibri" panose="020F0502020204030204" pitchFamily="34" charset="0"/>
                <a:cs typeface="Calibri" panose="020F0502020204030204" pitchFamily="34" charset="0"/>
              </a:rPr>
              <a:t>Young </a:t>
            </a:r>
            <a:r>
              <a:rPr lang="en" sz="1200" dirty="0">
                <a:latin typeface="Calibri" panose="020F0502020204030204" pitchFamily="34" charset="0"/>
                <a:cs typeface="Calibri" panose="020F0502020204030204" pitchFamily="34" charset="0"/>
              </a:rPr>
              <a:t>people pick a team of experts, ask their question anonymously, and multiple people from the expert team will </a:t>
            </a:r>
            <a:r>
              <a:rPr lang="en" sz="1200" dirty="0" smtClean="0">
                <a:latin typeface="Calibri" panose="020F0502020204030204" pitchFamily="34" charset="0"/>
                <a:cs typeface="Calibri" panose="020F0502020204030204" pitchFamily="34" charset="0"/>
              </a:rPr>
              <a:t>respond.</a:t>
            </a:r>
          </a:p>
          <a:p>
            <a:pPr marL="171450" lvl="0" indent="-171450" algn="l" rtl="0">
              <a:spcBef>
                <a:spcPts val="0"/>
              </a:spcBef>
              <a:spcAft>
                <a:spcPts val="0"/>
              </a:spcAft>
            </a:pPr>
            <a:r>
              <a:rPr lang="en" sz="1200" dirty="0" smtClean="0">
                <a:latin typeface="Calibri" panose="020F0502020204030204" pitchFamily="34" charset="0"/>
                <a:cs typeface="Calibri" panose="020F0502020204030204" pitchFamily="34" charset="0"/>
              </a:rPr>
              <a:t>Depending </a:t>
            </a:r>
            <a:r>
              <a:rPr lang="en" sz="1200" dirty="0">
                <a:latin typeface="Calibri" panose="020F0502020204030204" pitchFamily="34" charset="0"/>
                <a:cs typeface="Calibri" panose="020F0502020204030204" pitchFamily="34" charset="0"/>
              </a:rPr>
              <a:t>on what they ask, the team will follow up to check in on the young person to see how they’re doing and if there is anything else the experts can do. </a:t>
            </a:r>
            <a:endParaRPr sz="1200" dirty="0">
              <a:latin typeface="Calibri" panose="020F0502020204030204" pitchFamily="34" charset="0"/>
              <a:cs typeface="Calibri" panose="020F0502020204030204" pitchFamily="34" charset="0"/>
            </a:endParaRPr>
          </a:p>
          <a:p>
            <a:pPr marL="171450" lvl="0" indent="-171450" algn="l" rtl="0">
              <a:spcBef>
                <a:spcPts val="0"/>
              </a:spcBef>
              <a:spcAft>
                <a:spcPts val="0"/>
              </a:spcAft>
            </a:pPr>
            <a:r>
              <a:rPr lang="en" sz="1200" dirty="0">
                <a:latin typeface="Calibri" panose="020F0502020204030204" pitchFamily="34" charset="0"/>
                <a:cs typeface="Calibri" panose="020F0502020204030204" pitchFamily="34" charset="0"/>
              </a:rPr>
              <a:t>Real talk is an app that crowdsources stories about sexual health topics from young people </a:t>
            </a:r>
            <a:r>
              <a:rPr lang="en" sz="1200" dirty="0" smtClean="0">
                <a:latin typeface="Calibri" panose="020F0502020204030204" pitchFamily="34" charset="0"/>
                <a:cs typeface="Calibri" panose="020F0502020204030204" pitchFamily="34" charset="0"/>
              </a:rPr>
              <a:t>themselves.</a:t>
            </a:r>
          </a:p>
          <a:p>
            <a:pPr marL="171450" lvl="0" indent="-171450" algn="l" rtl="0">
              <a:spcBef>
                <a:spcPts val="0"/>
              </a:spcBef>
              <a:spcAft>
                <a:spcPts val="0"/>
              </a:spcAft>
            </a:pPr>
            <a:r>
              <a:rPr lang="en" sz="1200" dirty="0" smtClean="0">
                <a:latin typeface="Calibri" panose="020F0502020204030204" pitchFamily="34" charset="0"/>
                <a:cs typeface="Calibri" panose="020F0502020204030204" pitchFamily="34" charset="0"/>
              </a:rPr>
              <a:t>The </a:t>
            </a:r>
            <a:r>
              <a:rPr lang="en" sz="1200" dirty="0">
                <a:latin typeface="Calibri" panose="020F0502020204030204" pitchFamily="34" charset="0"/>
                <a:cs typeface="Calibri" panose="020F0502020204030204" pitchFamily="34" charset="0"/>
              </a:rPr>
              <a:t>stories are vetted by trained health educators and share with other youth to build community. </a:t>
            </a:r>
            <a:endParaRPr sz="1200" dirty="0">
              <a:latin typeface="Calibri" panose="020F0502020204030204" pitchFamily="34" charset="0"/>
              <a:cs typeface="Calibri" panose="020F0502020204030204" pitchFamily="34" charset="0"/>
            </a:endParaRPr>
          </a:p>
          <a:p>
            <a:pPr marL="171450" lvl="0" indent="-171450" algn="l" rtl="0">
              <a:spcBef>
                <a:spcPts val="0"/>
              </a:spcBef>
              <a:spcAft>
                <a:spcPts val="0"/>
              </a:spcAft>
            </a:pPr>
            <a:r>
              <a:rPr lang="en" sz="1200" dirty="0">
                <a:latin typeface="Calibri" panose="020F0502020204030204" pitchFamily="34" charset="0"/>
                <a:cs typeface="Calibri" panose="020F0502020204030204" pitchFamily="34" charset="0"/>
              </a:rPr>
              <a:t>Hello America is a youtube series developed by and for refugee </a:t>
            </a:r>
            <a:r>
              <a:rPr lang="en" sz="1200" dirty="0" smtClean="0">
                <a:latin typeface="Calibri" panose="020F0502020204030204" pitchFamily="34" charset="0"/>
                <a:cs typeface="Calibri" panose="020F0502020204030204" pitchFamily="34" charset="0"/>
              </a:rPr>
              <a:t>youth.</a:t>
            </a:r>
          </a:p>
          <a:p>
            <a:pPr marL="171450" lvl="0" indent="-171450" algn="l" rtl="0">
              <a:spcBef>
                <a:spcPts val="0"/>
              </a:spcBef>
              <a:spcAft>
                <a:spcPts val="0"/>
              </a:spcAft>
            </a:pPr>
            <a:r>
              <a:rPr lang="en" sz="1200" dirty="0" smtClean="0">
                <a:latin typeface="Calibri" panose="020F0502020204030204" pitchFamily="34" charset="0"/>
                <a:cs typeface="Calibri" panose="020F0502020204030204" pitchFamily="34" charset="0"/>
              </a:rPr>
              <a:t>In </a:t>
            </a:r>
            <a:r>
              <a:rPr lang="en" sz="1200" dirty="0">
                <a:latin typeface="Calibri" panose="020F0502020204030204" pitchFamily="34" charset="0"/>
                <a:cs typeface="Calibri" panose="020F0502020204030204" pitchFamily="34" charset="0"/>
              </a:rPr>
              <a:t>it, young people tackle some of the sexual health education topics that are most taboo for refugee youth, in a culturally responsive, appropriate, and engaging manner. </a:t>
            </a:r>
            <a:endParaRPr sz="1200" dirty="0">
              <a:latin typeface="Calibri" panose="020F0502020204030204" pitchFamily="34" charset="0"/>
              <a:cs typeface="Calibri" panose="020F0502020204030204" pitchFamily="34" charset="0"/>
            </a:endParaRPr>
          </a:p>
          <a:p>
            <a:pPr marL="171450" lvl="0" indent="-171450" algn="l" rtl="0">
              <a:spcBef>
                <a:spcPts val="0"/>
              </a:spcBef>
              <a:spcAft>
                <a:spcPts val="0"/>
              </a:spcAft>
            </a:pPr>
            <a:r>
              <a:rPr lang="en" sz="1200" dirty="0">
                <a:latin typeface="Calibri" panose="020F0502020204030204" pitchFamily="34" charset="0"/>
                <a:cs typeface="Calibri" panose="020F0502020204030204" pitchFamily="34" charset="0"/>
              </a:rPr>
              <a:t>Finally, Bloom Playbooks help families to have big and small conversations with the young people in their </a:t>
            </a:r>
            <a:r>
              <a:rPr lang="en" sz="1200" dirty="0" smtClean="0">
                <a:latin typeface="Calibri" panose="020F0502020204030204" pitchFamily="34" charset="0"/>
                <a:cs typeface="Calibri" panose="020F0502020204030204" pitchFamily="34" charset="0"/>
              </a:rPr>
              <a:t>lives.</a:t>
            </a:r>
          </a:p>
          <a:p>
            <a:pPr marL="171450" lvl="0" indent="-171450" algn="l" rtl="0">
              <a:spcBef>
                <a:spcPts val="0"/>
              </a:spcBef>
              <a:spcAft>
                <a:spcPts val="0"/>
              </a:spcAft>
            </a:pPr>
            <a:r>
              <a:rPr lang="en" sz="1200" dirty="0" smtClean="0">
                <a:latin typeface="Calibri" panose="020F0502020204030204" pitchFamily="34" charset="0"/>
                <a:cs typeface="Calibri" panose="020F0502020204030204" pitchFamily="34" charset="0"/>
              </a:rPr>
              <a:t>Designed </a:t>
            </a:r>
            <a:r>
              <a:rPr lang="en" sz="1200" dirty="0">
                <a:latin typeface="Calibri" panose="020F0502020204030204" pitchFamily="34" charset="0"/>
                <a:cs typeface="Calibri" panose="020F0502020204030204" pitchFamily="34" charset="0"/>
              </a:rPr>
              <a:t>for youth ages 5-10, 7-12, and 9-14, they focus on topics like empathy, safety, and biology. </a:t>
            </a:r>
            <a:endParaRPr sz="1200" dirty="0">
              <a:latin typeface="Calibri" panose="020F0502020204030204" pitchFamily="34" charset="0"/>
              <a:cs typeface="Calibri" panose="020F0502020204030204" pitchFamily="34" charset="0"/>
            </a:endParaRPr>
          </a:p>
          <a:p>
            <a:pPr marL="171450" lvl="0" indent="-171450" algn="l" rtl="0">
              <a:spcBef>
                <a:spcPts val="0"/>
              </a:spcBef>
              <a:spcAft>
                <a:spcPts val="0"/>
              </a:spcAft>
            </a:pPr>
            <a:endParaRPr sz="1200" dirty="0">
              <a:latin typeface="Calibri" panose="020F0502020204030204" pitchFamily="34" charset="0"/>
              <a:cs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e3e21bdbaa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e3e21bdbaa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pPr>
            <a:r>
              <a:rPr lang="en" sz="1200" dirty="0">
                <a:latin typeface="Calibri" panose="020F0502020204030204" pitchFamily="34" charset="0"/>
                <a:cs typeface="Calibri" panose="020F0502020204030204" pitchFamily="34" charset="0"/>
              </a:rPr>
              <a:t>And we think our approach was pretty </a:t>
            </a:r>
            <a:r>
              <a:rPr lang="en" sz="1200" dirty="0" smtClean="0">
                <a:latin typeface="Calibri" panose="020F0502020204030204" pitchFamily="34" charset="0"/>
                <a:cs typeface="Calibri" panose="020F0502020204030204" pitchFamily="34" charset="0"/>
              </a:rPr>
              <a:t>successful.</a:t>
            </a:r>
          </a:p>
          <a:p>
            <a:pPr marL="171450" lvl="0" indent="-171450" algn="l" rtl="0">
              <a:spcBef>
                <a:spcPts val="0"/>
              </a:spcBef>
              <a:spcAft>
                <a:spcPts val="0"/>
              </a:spcAft>
            </a:pPr>
            <a:r>
              <a:rPr lang="en" sz="1200" dirty="0" smtClean="0">
                <a:latin typeface="Calibri" panose="020F0502020204030204" pitchFamily="34" charset="0"/>
                <a:cs typeface="Calibri" panose="020F0502020204030204" pitchFamily="34" charset="0"/>
              </a:rPr>
              <a:t>Not </a:t>
            </a:r>
            <a:r>
              <a:rPr lang="en" sz="1200" dirty="0">
                <a:latin typeface="Calibri" panose="020F0502020204030204" pitchFamily="34" charset="0"/>
                <a:cs typeface="Calibri" panose="020F0502020204030204" pitchFamily="34" charset="0"/>
              </a:rPr>
              <a:t>only did our teams develop the innovations you just saw and many more, but it changed their approach to their work more </a:t>
            </a:r>
            <a:r>
              <a:rPr lang="en" sz="1200" dirty="0" smtClean="0">
                <a:latin typeface="Calibri" panose="020F0502020204030204" pitchFamily="34" charset="0"/>
                <a:cs typeface="Calibri" panose="020F0502020204030204" pitchFamily="34" charset="0"/>
              </a:rPr>
              <a:t>broadly.</a:t>
            </a:r>
          </a:p>
          <a:p>
            <a:pPr marL="171450" lvl="0" indent="-171450" algn="l" rtl="0">
              <a:spcBef>
                <a:spcPts val="0"/>
              </a:spcBef>
              <a:spcAft>
                <a:spcPts val="0"/>
              </a:spcAft>
            </a:pPr>
            <a:r>
              <a:rPr lang="en" sz="1200" dirty="0" smtClean="0">
                <a:latin typeface="Calibri" panose="020F0502020204030204" pitchFamily="34" charset="0"/>
                <a:cs typeface="Calibri" panose="020F0502020204030204" pitchFamily="34" charset="0"/>
              </a:rPr>
              <a:t>Here’s </a:t>
            </a:r>
            <a:r>
              <a:rPr lang="en" sz="1200" dirty="0">
                <a:latin typeface="Calibri" panose="020F0502020204030204" pitchFamily="34" charset="0"/>
                <a:cs typeface="Calibri" panose="020F0502020204030204" pitchFamily="34" charset="0"/>
              </a:rPr>
              <a:t>a quote from one Innovation Next innovator about just that</a:t>
            </a:r>
            <a:r>
              <a:rPr lang="en" sz="1200" dirty="0" smtClean="0">
                <a:latin typeface="Calibri" panose="020F0502020204030204" pitchFamily="34" charset="0"/>
                <a:cs typeface="Calibri" panose="020F0502020204030204" pitchFamily="34" charset="0"/>
              </a:rPr>
              <a:t>.</a:t>
            </a:r>
            <a:endParaRPr sz="1200" dirty="0">
              <a:latin typeface="Calibri" panose="020F0502020204030204" pitchFamily="34" charset="0"/>
              <a:cs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311700" y="1049375"/>
            <a:ext cx="5422200" cy="2052600"/>
          </a:xfrm>
          <a:prstGeom prst="rect">
            <a:avLst/>
          </a:prstGeom>
        </p:spPr>
        <p:txBody>
          <a:bodyPr spcFirstLastPara="1" wrap="square" lIns="91425" tIns="91425" rIns="91425" bIns="91425" anchor="b" anchorCtr="0">
            <a:noAutofit/>
          </a:bodyPr>
          <a:lstStyle>
            <a:lvl1pPr lvl="0">
              <a:spcBef>
                <a:spcPts val="0"/>
              </a:spcBef>
              <a:spcAft>
                <a:spcPts val="0"/>
              </a:spcAft>
              <a:buClr>
                <a:srgbClr val="434343"/>
              </a:buClr>
              <a:buSzPts val="3600"/>
              <a:buFont typeface="Montserrat"/>
              <a:buNone/>
              <a:defRPr sz="3600" b="1">
                <a:solidFill>
                  <a:srgbClr val="434343"/>
                </a:solidFill>
                <a:latin typeface="Montserrat"/>
                <a:ea typeface="Montserrat"/>
                <a:cs typeface="Montserrat"/>
                <a:sym typeface="Montserrat"/>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359400" y="3515325"/>
            <a:ext cx="4020900" cy="792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Font typeface="Lato"/>
              <a:buNone/>
              <a:defRPr sz="2800">
                <a:latin typeface="Lato"/>
                <a:ea typeface="Lato"/>
                <a:cs typeface="Lato"/>
                <a:sym typeface="Lato"/>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3" name="Google Shape;13;p2"/>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14" name="Google Shape;14;p2"/>
          <p:cNvPicPr preferRelativeResize="0"/>
          <p:nvPr/>
        </p:nvPicPr>
        <p:blipFill rotWithShape="1">
          <a:blip r:embed="rId2">
            <a:alphaModFix/>
          </a:blip>
          <a:srcRect r="16289" b="29078"/>
          <a:stretch/>
        </p:blipFill>
        <p:spPr>
          <a:xfrm>
            <a:off x="4838400" y="1543675"/>
            <a:ext cx="4305603" cy="3647898"/>
          </a:xfrm>
          <a:prstGeom prst="rect">
            <a:avLst/>
          </a:prstGeom>
          <a:noFill/>
          <a:ln>
            <a:noFill/>
          </a:ln>
        </p:spPr>
      </p:pic>
      <p:pic>
        <p:nvPicPr>
          <p:cNvPr id="15" name="Google Shape;15;p2"/>
          <p:cNvPicPr preferRelativeResize="0"/>
          <p:nvPr/>
        </p:nvPicPr>
        <p:blipFill>
          <a:blip r:embed="rId3">
            <a:alphaModFix/>
          </a:blip>
          <a:stretch>
            <a:fillRect/>
          </a:stretch>
        </p:blipFill>
        <p:spPr>
          <a:xfrm>
            <a:off x="453350" y="581350"/>
            <a:ext cx="2374100" cy="641000"/>
          </a:xfrm>
          <a:prstGeom prst="rect">
            <a:avLst/>
          </a:prstGeom>
          <a:noFill/>
          <a:ln>
            <a:noFill/>
          </a:ln>
        </p:spPr>
      </p:pic>
      <p:pic>
        <p:nvPicPr>
          <p:cNvPr id="16" name="Google Shape;16;p2"/>
          <p:cNvPicPr preferRelativeResize="0"/>
          <p:nvPr/>
        </p:nvPicPr>
        <p:blipFill>
          <a:blip r:embed="rId4">
            <a:alphaModFix/>
          </a:blip>
          <a:stretch>
            <a:fillRect/>
          </a:stretch>
        </p:blipFill>
        <p:spPr>
          <a:xfrm>
            <a:off x="453350" y="3083650"/>
            <a:ext cx="1586958" cy="1503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body 1 1 1 1 3">
  <p:cSld name="TITLE_AND_BODY_1_1_1_1_3">
    <p:spTree>
      <p:nvGrpSpPr>
        <p:cNvPr id="1" name="Shape 60"/>
        <p:cNvGrpSpPr/>
        <p:nvPr/>
      </p:nvGrpSpPr>
      <p:grpSpPr>
        <a:xfrm>
          <a:off x="0" y="0"/>
          <a:ext cx="0" cy="0"/>
          <a:chOff x="0" y="0"/>
          <a:chExt cx="0" cy="0"/>
        </a:xfrm>
      </p:grpSpPr>
      <p:sp>
        <p:nvSpPr>
          <p:cNvPr id="61" name="Google Shape;61;p11"/>
          <p:cNvSpPr txBox="1">
            <a:spLocks noGrp="1"/>
          </p:cNvSpPr>
          <p:nvPr>
            <p:ph type="title"/>
          </p:nvPr>
        </p:nvSpPr>
        <p:spPr>
          <a:xfrm>
            <a:off x="461125" y="528325"/>
            <a:ext cx="5988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2" name="Google Shape;62;p11"/>
          <p:cNvSpPr txBox="1">
            <a:spLocks noGrp="1"/>
          </p:cNvSpPr>
          <p:nvPr>
            <p:ph type="body" idx="1"/>
          </p:nvPr>
        </p:nvSpPr>
        <p:spPr>
          <a:xfrm>
            <a:off x="461125" y="1380050"/>
            <a:ext cx="6823800" cy="23667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63" name="Google Shape;63;p11"/>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64" name="Google Shape;64;p11"/>
          <p:cNvPicPr preferRelativeResize="0"/>
          <p:nvPr/>
        </p:nvPicPr>
        <p:blipFill>
          <a:blip r:embed="rId2">
            <a:alphaModFix/>
          </a:blip>
          <a:stretch>
            <a:fillRect/>
          </a:stretch>
        </p:blipFill>
        <p:spPr>
          <a:xfrm rot="7969173">
            <a:off x="6766185" y="-935203"/>
            <a:ext cx="3244279" cy="3433656"/>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1 1 1 1 2">
  <p:cSld name="TITLE_AND_BODY_1_1_1_1_2">
    <p:spTree>
      <p:nvGrpSpPr>
        <p:cNvPr id="1" name="Shape 65"/>
        <p:cNvGrpSpPr/>
        <p:nvPr/>
      </p:nvGrpSpPr>
      <p:grpSpPr>
        <a:xfrm>
          <a:off x="0" y="0"/>
          <a:ext cx="0" cy="0"/>
          <a:chOff x="0" y="0"/>
          <a:chExt cx="0" cy="0"/>
        </a:xfrm>
      </p:grpSpPr>
      <p:sp>
        <p:nvSpPr>
          <p:cNvPr id="66" name="Google Shape;66;p12"/>
          <p:cNvSpPr txBox="1">
            <a:spLocks noGrp="1"/>
          </p:cNvSpPr>
          <p:nvPr>
            <p:ph type="title"/>
          </p:nvPr>
        </p:nvSpPr>
        <p:spPr>
          <a:xfrm>
            <a:off x="461125" y="602413"/>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7" name="Google Shape;67;p12"/>
          <p:cNvSpPr txBox="1">
            <a:spLocks noGrp="1"/>
          </p:cNvSpPr>
          <p:nvPr>
            <p:ph type="body" idx="1"/>
          </p:nvPr>
        </p:nvSpPr>
        <p:spPr>
          <a:xfrm>
            <a:off x="461125" y="1336788"/>
            <a:ext cx="6823800" cy="32043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68" name="Google Shape;68;p12"/>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69" name="Google Shape;69;p12"/>
          <p:cNvPicPr preferRelativeResize="0"/>
          <p:nvPr/>
        </p:nvPicPr>
        <p:blipFill>
          <a:blip r:embed="rId2">
            <a:alphaModFix/>
          </a:blip>
          <a:stretch>
            <a:fillRect/>
          </a:stretch>
        </p:blipFill>
        <p:spPr>
          <a:xfrm rot="7969173">
            <a:off x="6766185" y="-935203"/>
            <a:ext cx="3244279" cy="3433656"/>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1 1 1 1 1">
  <p:cSld name="TITLE_AND_BODY_1_1_1_1_1">
    <p:spTree>
      <p:nvGrpSpPr>
        <p:cNvPr id="1" name="Shape 70"/>
        <p:cNvGrpSpPr/>
        <p:nvPr/>
      </p:nvGrpSpPr>
      <p:grpSpPr>
        <a:xfrm>
          <a:off x="0" y="0"/>
          <a:ext cx="0" cy="0"/>
          <a:chOff x="0" y="0"/>
          <a:chExt cx="0" cy="0"/>
        </a:xfrm>
      </p:grpSpPr>
      <p:sp>
        <p:nvSpPr>
          <p:cNvPr id="71" name="Google Shape;71;p13"/>
          <p:cNvSpPr txBox="1">
            <a:spLocks noGrp="1"/>
          </p:cNvSpPr>
          <p:nvPr>
            <p:ph type="title"/>
          </p:nvPr>
        </p:nvSpPr>
        <p:spPr>
          <a:xfrm>
            <a:off x="800100" y="962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2" name="Google Shape;72;p13"/>
          <p:cNvSpPr txBox="1">
            <a:spLocks noGrp="1"/>
          </p:cNvSpPr>
          <p:nvPr>
            <p:ph type="body" idx="1"/>
          </p:nvPr>
        </p:nvSpPr>
        <p:spPr>
          <a:xfrm>
            <a:off x="800100" y="2003350"/>
            <a:ext cx="8032200" cy="25653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73" name="Google Shape;73;p13"/>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74" name="Google Shape;74;p13"/>
          <p:cNvPicPr preferRelativeResize="0"/>
          <p:nvPr/>
        </p:nvPicPr>
        <p:blipFill>
          <a:blip r:embed="rId2">
            <a:alphaModFix/>
          </a:blip>
          <a:stretch>
            <a:fillRect/>
          </a:stretch>
        </p:blipFill>
        <p:spPr>
          <a:xfrm rot="9244261">
            <a:off x="7317065" y="-345637"/>
            <a:ext cx="3919473" cy="4114722"/>
          </a:xfrm>
          <a:prstGeom prst="rect">
            <a:avLst/>
          </a:prstGeom>
          <a:noFill/>
          <a:ln>
            <a:noFill/>
          </a:ln>
        </p:spPr>
      </p:pic>
      <p:pic>
        <p:nvPicPr>
          <p:cNvPr id="75" name="Google Shape;75;p13"/>
          <p:cNvPicPr preferRelativeResize="0"/>
          <p:nvPr/>
        </p:nvPicPr>
        <p:blipFill rotWithShape="1">
          <a:blip r:embed="rId3">
            <a:alphaModFix/>
          </a:blip>
          <a:srcRect b="29002"/>
          <a:stretch/>
        </p:blipFill>
        <p:spPr>
          <a:xfrm>
            <a:off x="153075" y="4088525"/>
            <a:ext cx="2628126" cy="1054975"/>
          </a:xfrm>
          <a:prstGeom prst="rect">
            <a:avLst/>
          </a:prstGeom>
          <a:noFill/>
          <a:ln>
            <a:noFill/>
          </a:ln>
        </p:spPr>
      </p:pic>
      <p:pic>
        <p:nvPicPr>
          <p:cNvPr id="76" name="Google Shape;76;p13"/>
          <p:cNvPicPr preferRelativeResize="0"/>
          <p:nvPr/>
        </p:nvPicPr>
        <p:blipFill>
          <a:blip r:embed="rId4">
            <a:alphaModFix/>
          </a:blip>
          <a:stretch>
            <a:fillRect/>
          </a:stretch>
        </p:blipFill>
        <p:spPr>
          <a:xfrm>
            <a:off x="1012062" y="1586988"/>
            <a:ext cx="1487147" cy="13477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1 1 1 1 1 1">
  <p:cSld name="TITLE_AND_BODY_1_1_1_1_1_1">
    <p:spTree>
      <p:nvGrpSpPr>
        <p:cNvPr id="1" name="Shape 77"/>
        <p:cNvGrpSpPr/>
        <p:nvPr/>
      </p:nvGrpSpPr>
      <p:grpSpPr>
        <a:xfrm>
          <a:off x="0" y="0"/>
          <a:ext cx="0" cy="0"/>
          <a:chOff x="0" y="0"/>
          <a:chExt cx="0" cy="0"/>
        </a:xfrm>
      </p:grpSpPr>
      <p:sp>
        <p:nvSpPr>
          <p:cNvPr id="78" name="Google Shape;78;p14"/>
          <p:cNvSpPr txBox="1">
            <a:spLocks noGrp="1"/>
          </p:cNvSpPr>
          <p:nvPr>
            <p:ph type="title"/>
          </p:nvPr>
        </p:nvSpPr>
        <p:spPr>
          <a:xfrm>
            <a:off x="452650" y="4709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9" name="Google Shape;79;p14"/>
          <p:cNvSpPr txBox="1">
            <a:spLocks noGrp="1"/>
          </p:cNvSpPr>
          <p:nvPr>
            <p:ph type="body" idx="1"/>
          </p:nvPr>
        </p:nvSpPr>
        <p:spPr>
          <a:xfrm>
            <a:off x="452650" y="1245750"/>
            <a:ext cx="8032200" cy="28317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80" name="Google Shape;80;p14"/>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81" name="Google Shape;81;p14"/>
          <p:cNvPicPr preferRelativeResize="0"/>
          <p:nvPr/>
        </p:nvPicPr>
        <p:blipFill>
          <a:blip r:embed="rId2">
            <a:alphaModFix/>
          </a:blip>
          <a:stretch>
            <a:fillRect/>
          </a:stretch>
        </p:blipFill>
        <p:spPr>
          <a:xfrm rot="9244261">
            <a:off x="7317065" y="-345637"/>
            <a:ext cx="3919473" cy="4114722"/>
          </a:xfrm>
          <a:prstGeom prst="rect">
            <a:avLst/>
          </a:prstGeom>
          <a:noFill/>
          <a:ln>
            <a:noFill/>
          </a:ln>
        </p:spPr>
      </p:pic>
      <p:pic>
        <p:nvPicPr>
          <p:cNvPr id="82" name="Google Shape;82;p14"/>
          <p:cNvPicPr preferRelativeResize="0"/>
          <p:nvPr/>
        </p:nvPicPr>
        <p:blipFill rotWithShape="1">
          <a:blip r:embed="rId3">
            <a:alphaModFix/>
          </a:blip>
          <a:srcRect b="29002"/>
          <a:stretch/>
        </p:blipFill>
        <p:spPr>
          <a:xfrm>
            <a:off x="153075" y="4088525"/>
            <a:ext cx="2628126" cy="105497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83"/>
        <p:cNvGrpSpPr/>
        <p:nvPr/>
      </p:nvGrpSpPr>
      <p:grpSpPr>
        <a:xfrm>
          <a:off x="0" y="0"/>
          <a:ext cx="0" cy="0"/>
          <a:chOff x="0" y="0"/>
          <a:chExt cx="0" cy="0"/>
        </a:xfrm>
      </p:grpSpPr>
      <p:sp>
        <p:nvSpPr>
          <p:cNvPr id="84" name="Google Shape;84;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5" name="Google Shape;85;p1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86" name="Google Shape;86;p1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87" name="Google Shape;87;p15"/>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8"/>
        <p:cNvGrpSpPr/>
        <p:nvPr/>
      </p:nvGrpSpPr>
      <p:grpSpPr>
        <a:xfrm>
          <a:off x="0" y="0"/>
          <a:ext cx="0" cy="0"/>
          <a:chOff x="0" y="0"/>
          <a:chExt cx="0" cy="0"/>
        </a:xfrm>
      </p:grpSpPr>
      <p:sp>
        <p:nvSpPr>
          <p:cNvPr id="89" name="Google Shape;89;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0" name="Google Shape;90;p16"/>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91"/>
        <p:cNvGrpSpPr/>
        <p:nvPr/>
      </p:nvGrpSpPr>
      <p:grpSpPr>
        <a:xfrm>
          <a:off x="0" y="0"/>
          <a:ext cx="0" cy="0"/>
          <a:chOff x="0" y="0"/>
          <a:chExt cx="0" cy="0"/>
        </a:xfrm>
      </p:grpSpPr>
      <p:sp>
        <p:nvSpPr>
          <p:cNvPr id="92" name="Google Shape;92;p1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93" name="Google Shape;93;p1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94" name="Google Shape;94;p17"/>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break">
  <p:cSld name="MAIN_POINT">
    <p:spTree>
      <p:nvGrpSpPr>
        <p:cNvPr id="1" name="Shape 95"/>
        <p:cNvGrpSpPr/>
        <p:nvPr/>
      </p:nvGrpSpPr>
      <p:grpSpPr>
        <a:xfrm>
          <a:off x="0" y="0"/>
          <a:ext cx="0" cy="0"/>
          <a:chOff x="0" y="0"/>
          <a:chExt cx="0" cy="0"/>
        </a:xfrm>
      </p:grpSpPr>
      <p:sp>
        <p:nvSpPr>
          <p:cNvPr id="96" name="Google Shape;96;p1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97" name="Google Shape;97;p18"/>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98" name="Google Shape;98;p18"/>
          <p:cNvPicPr preferRelativeResize="0"/>
          <p:nvPr/>
        </p:nvPicPr>
        <p:blipFill>
          <a:blip r:embed="rId2">
            <a:alphaModFix/>
          </a:blip>
          <a:stretch>
            <a:fillRect/>
          </a:stretch>
        </p:blipFill>
        <p:spPr>
          <a:xfrm>
            <a:off x="639800" y="3371775"/>
            <a:ext cx="2063574" cy="19545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9"/>
        <p:cNvGrpSpPr/>
        <p:nvPr/>
      </p:nvGrpSpPr>
      <p:grpSpPr>
        <a:xfrm>
          <a:off x="0" y="0"/>
          <a:ext cx="0" cy="0"/>
          <a:chOff x="0" y="0"/>
          <a:chExt cx="0" cy="0"/>
        </a:xfrm>
      </p:grpSpPr>
      <p:sp>
        <p:nvSpPr>
          <p:cNvPr id="100" name="Google Shape;100;p1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02" name="Google Shape;102;p1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03" name="Google Shape;103;p1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04" name="Google Shape;104;p19"/>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05"/>
        <p:cNvGrpSpPr/>
        <p:nvPr/>
      </p:nvGrpSpPr>
      <p:grpSpPr>
        <a:xfrm>
          <a:off x="0" y="0"/>
          <a:ext cx="0" cy="0"/>
          <a:chOff x="0" y="0"/>
          <a:chExt cx="0" cy="0"/>
        </a:xfrm>
      </p:grpSpPr>
      <p:sp>
        <p:nvSpPr>
          <p:cNvPr id="106" name="Google Shape;106;p2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107" name="Google Shape;107;p20"/>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20" name="Google Shape;20;p3"/>
          <p:cNvPicPr preferRelativeResize="0"/>
          <p:nvPr/>
        </p:nvPicPr>
        <p:blipFill>
          <a:blip r:embed="rId2">
            <a:alphaModFix/>
          </a:blip>
          <a:stretch>
            <a:fillRect/>
          </a:stretch>
        </p:blipFill>
        <p:spPr>
          <a:xfrm>
            <a:off x="3540213" y="2992650"/>
            <a:ext cx="2063574" cy="19545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8"/>
        <p:cNvGrpSpPr/>
        <p:nvPr/>
      </p:nvGrpSpPr>
      <p:grpSpPr>
        <a:xfrm>
          <a:off x="0" y="0"/>
          <a:ext cx="0" cy="0"/>
          <a:chOff x="0" y="0"/>
          <a:chExt cx="0" cy="0"/>
        </a:xfrm>
      </p:grpSpPr>
      <p:sp>
        <p:nvSpPr>
          <p:cNvPr id="109" name="Google Shape;109;p2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10" name="Google Shape;110;p2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111" name="Google Shape;111;p21"/>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hank you/Closeout" type="blank">
  <p:cSld name="BLANK">
    <p:spTree>
      <p:nvGrpSpPr>
        <p:cNvPr id="1" name="Shape 112"/>
        <p:cNvGrpSpPr/>
        <p:nvPr/>
      </p:nvGrpSpPr>
      <p:grpSpPr>
        <a:xfrm>
          <a:off x="0" y="0"/>
          <a:ext cx="0" cy="0"/>
          <a:chOff x="0" y="0"/>
          <a:chExt cx="0" cy="0"/>
        </a:xfrm>
      </p:grpSpPr>
      <p:sp>
        <p:nvSpPr>
          <p:cNvPr id="113" name="Google Shape;113;p22"/>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114" name="Google Shape;114;p22"/>
          <p:cNvPicPr preferRelativeResize="0"/>
          <p:nvPr/>
        </p:nvPicPr>
        <p:blipFill>
          <a:blip r:embed="rId2">
            <a:alphaModFix/>
          </a:blip>
          <a:stretch>
            <a:fillRect/>
          </a:stretch>
        </p:blipFill>
        <p:spPr>
          <a:xfrm>
            <a:off x="406200" y="471425"/>
            <a:ext cx="2374100" cy="641000"/>
          </a:xfrm>
          <a:prstGeom prst="rect">
            <a:avLst/>
          </a:prstGeom>
          <a:noFill/>
          <a:ln>
            <a:noFill/>
          </a:ln>
        </p:spPr>
      </p:pic>
      <p:sp>
        <p:nvSpPr>
          <p:cNvPr id="115" name="Google Shape;115;p22"/>
          <p:cNvSpPr txBox="1"/>
          <p:nvPr/>
        </p:nvSpPr>
        <p:spPr>
          <a:xfrm>
            <a:off x="227750" y="4344850"/>
            <a:ext cx="6140700" cy="52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i="1">
                <a:latin typeface="Lato"/>
                <a:ea typeface="Lato"/>
                <a:cs typeface="Lato"/>
                <a:sym typeface="Lato"/>
              </a:rPr>
              <a:t>This webinar was supported by the Office of Population Affairs (Grants FPTPA006030, TPSAH000006) and the Office on Women’s Health (Grant ASTWH2000-90-01-00). The views expressed do not necessarily reflect the official policies of the Department of Health and Human Services; nor does mention of trade names, commercial practices, or organizations imply endorsement by the U.S. Government.</a:t>
            </a:r>
            <a:endParaRPr sz="800" i="1">
              <a:latin typeface="Lato"/>
              <a:ea typeface="Lato"/>
              <a:cs typeface="Lato"/>
              <a:sym typeface="Lato"/>
            </a:endParaRPr>
          </a:p>
          <a:p>
            <a:pPr marL="0" lvl="0" indent="0" algn="l" rtl="0">
              <a:spcBef>
                <a:spcPts val="0"/>
              </a:spcBef>
              <a:spcAft>
                <a:spcPts val="0"/>
              </a:spcAft>
              <a:buNone/>
            </a:pPr>
            <a:endParaRPr sz="1000">
              <a:latin typeface="Lato"/>
              <a:ea typeface="Lato"/>
              <a:cs typeface="Lato"/>
              <a:sym typeface="Lato"/>
            </a:endParaRPr>
          </a:p>
        </p:txBody>
      </p:sp>
      <p:sp>
        <p:nvSpPr>
          <p:cNvPr id="116" name="Google Shape;116;p22"/>
          <p:cNvSpPr txBox="1"/>
          <p:nvPr/>
        </p:nvSpPr>
        <p:spPr>
          <a:xfrm>
            <a:off x="794775" y="1767575"/>
            <a:ext cx="3738000" cy="74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200" b="1">
                <a:solidFill>
                  <a:srgbClr val="434343"/>
                </a:solidFill>
                <a:latin typeface="Montserrat"/>
                <a:ea typeface="Montserrat"/>
                <a:cs typeface="Montserrat"/>
                <a:sym typeface="Montserrat"/>
              </a:rPr>
              <a:t>THANK YOU!</a:t>
            </a:r>
            <a:endParaRPr>
              <a:latin typeface="Lato"/>
              <a:ea typeface="Lato"/>
              <a:cs typeface="Lato"/>
              <a:sym typeface="Lato"/>
            </a:endParaRPr>
          </a:p>
        </p:txBody>
      </p:sp>
      <p:sp>
        <p:nvSpPr>
          <p:cNvPr id="117" name="Google Shape;117;p22"/>
          <p:cNvSpPr txBox="1"/>
          <p:nvPr/>
        </p:nvSpPr>
        <p:spPr>
          <a:xfrm>
            <a:off x="6314700" y="224100"/>
            <a:ext cx="2517600" cy="5946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1600"/>
              </a:spcAft>
              <a:buNone/>
            </a:pPr>
            <a:r>
              <a:rPr lang="en" sz="2800" b="1">
                <a:solidFill>
                  <a:srgbClr val="434343"/>
                </a:solidFill>
                <a:latin typeface="Montserrat"/>
                <a:ea typeface="Montserrat"/>
                <a:cs typeface="Montserrat"/>
                <a:sym typeface="Montserrat"/>
              </a:rPr>
              <a:t>rhntc.org</a:t>
            </a:r>
            <a:endParaRPr sz="2800" b="1">
              <a:solidFill>
                <a:srgbClr val="434343"/>
              </a:solidFill>
              <a:latin typeface="Montserrat"/>
              <a:ea typeface="Montserrat"/>
              <a:cs typeface="Montserrat"/>
              <a:sym typeface="Montserrat"/>
            </a:endParaRPr>
          </a:p>
        </p:txBody>
      </p:sp>
      <p:sp>
        <p:nvSpPr>
          <p:cNvPr id="118" name="Google Shape;118;p22"/>
          <p:cNvSpPr txBox="1"/>
          <p:nvPr/>
        </p:nvSpPr>
        <p:spPr>
          <a:xfrm>
            <a:off x="4956825" y="1852625"/>
            <a:ext cx="3392400" cy="742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600">
                <a:solidFill>
                  <a:schemeClr val="dk2"/>
                </a:solidFill>
                <a:latin typeface="Lato"/>
                <a:ea typeface="Lato"/>
                <a:cs typeface="Lato"/>
                <a:sym typeface="Lato"/>
              </a:rPr>
              <a:t>Please fill out the evaluation form after the webinar!</a:t>
            </a:r>
            <a:endParaRPr sz="1600">
              <a:latin typeface="Lato"/>
              <a:ea typeface="Lato"/>
              <a:cs typeface="Lato"/>
              <a:sym typeface="Lato"/>
            </a:endParaRPr>
          </a:p>
        </p:txBody>
      </p:sp>
      <p:sp>
        <p:nvSpPr>
          <p:cNvPr id="119" name="Google Shape;119;p22"/>
          <p:cNvSpPr txBox="1">
            <a:spLocks noGrp="1"/>
          </p:cNvSpPr>
          <p:nvPr>
            <p:ph type="subTitle" idx="1"/>
          </p:nvPr>
        </p:nvSpPr>
        <p:spPr>
          <a:xfrm>
            <a:off x="849850" y="3231750"/>
            <a:ext cx="3170700" cy="879600"/>
          </a:xfrm>
          <a:prstGeom prst="rect">
            <a:avLst/>
          </a:prstGeom>
        </p:spPr>
        <p:txBody>
          <a:bodyPr spcFirstLastPara="1" wrap="square" lIns="91425" tIns="91425" rIns="91425" bIns="91425" anchor="t" anchorCtr="0">
            <a:noAutofit/>
          </a:bodyPr>
          <a:lstStyle>
            <a:lvl1pPr lvl="0">
              <a:spcBef>
                <a:spcPts val="0"/>
              </a:spcBef>
              <a:spcAft>
                <a:spcPts val="0"/>
              </a:spcAft>
              <a:buSzPts val="1600"/>
              <a:buNone/>
              <a:defRPr sz="1600"/>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
        <p:nvSpPr>
          <p:cNvPr id="120" name="Google Shape;120;p22"/>
          <p:cNvSpPr txBox="1"/>
          <p:nvPr/>
        </p:nvSpPr>
        <p:spPr>
          <a:xfrm>
            <a:off x="849850" y="2877350"/>
            <a:ext cx="3107100" cy="36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900" b="1">
                <a:solidFill>
                  <a:srgbClr val="434343"/>
                </a:solidFill>
                <a:latin typeface="Montserrat"/>
                <a:ea typeface="Montserrat"/>
                <a:cs typeface="Montserrat"/>
                <a:sym typeface="Montserrat"/>
              </a:rPr>
              <a:t>CONTACT US</a:t>
            </a:r>
            <a:endParaRPr sz="100">
              <a:latin typeface="Lato"/>
              <a:ea typeface="Lato"/>
              <a:cs typeface="Lato"/>
              <a:sym typeface="Lato"/>
            </a:endParaRPr>
          </a:p>
        </p:txBody>
      </p:sp>
      <p:pic>
        <p:nvPicPr>
          <p:cNvPr id="121" name="Google Shape;121;p22"/>
          <p:cNvPicPr preferRelativeResize="0"/>
          <p:nvPr/>
        </p:nvPicPr>
        <p:blipFill>
          <a:blip r:embed="rId3">
            <a:alphaModFix/>
          </a:blip>
          <a:stretch>
            <a:fillRect/>
          </a:stretch>
        </p:blipFill>
        <p:spPr>
          <a:xfrm rot="5400000">
            <a:off x="4201005" y="2131730"/>
            <a:ext cx="1087600" cy="9090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hotos">
  <p:cSld name="SECTION_HEADER_1">
    <p:bg>
      <p:bgPr>
        <a:solidFill>
          <a:schemeClr val="lt1"/>
        </a:solidFill>
        <a:effectLst/>
      </p:bgPr>
    </p:bg>
    <p:spTree>
      <p:nvGrpSpPr>
        <p:cNvPr id="1" name="Shape 122"/>
        <p:cNvGrpSpPr/>
        <p:nvPr/>
      </p:nvGrpSpPr>
      <p:grpSpPr>
        <a:xfrm>
          <a:off x="0" y="0"/>
          <a:ext cx="0" cy="0"/>
          <a:chOff x="0" y="0"/>
          <a:chExt cx="0" cy="0"/>
        </a:xfrm>
      </p:grpSpPr>
      <p:pic>
        <p:nvPicPr>
          <p:cNvPr id="123" name="Google Shape;123;p23"/>
          <p:cNvPicPr preferRelativeResize="0"/>
          <p:nvPr/>
        </p:nvPicPr>
        <p:blipFill>
          <a:blip r:embed="rId2">
            <a:alphaModFix/>
          </a:blip>
          <a:stretch>
            <a:fillRect/>
          </a:stretch>
        </p:blipFill>
        <p:spPr>
          <a:xfrm rot="1967865">
            <a:off x="527156" y="1753610"/>
            <a:ext cx="1847191" cy="1955008"/>
          </a:xfrm>
          <a:prstGeom prst="rect">
            <a:avLst/>
          </a:prstGeom>
          <a:noFill/>
          <a:ln>
            <a:noFill/>
          </a:ln>
        </p:spPr>
      </p:pic>
      <p:pic>
        <p:nvPicPr>
          <p:cNvPr id="124" name="Google Shape;124;p23"/>
          <p:cNvPicPr preferRelativeResize="0"/>
          <p:nvPr/>
        </p:nvPicPr>
        <p:blipFill>
          <a:blip r:embed="rId3">
            <a:alphaModFix/>
          </a:blip>
          <a:stretch>
            <a:fillRect/>
          </a:stretch>
        </p:blipFill>
        <p:spPr>
          <a:xfrm rot="-7572287">
            <a:off x="2573826" y="1766863"/>
            <a:ext cx="1836998" cy="1928517"/>
          </a:xfrm>
          <a:prstGeom prst="rect">
            <a:avLst/>
          </a:prstGeom>
          <a:noFill/>
          <a:ln>
            <a:noFill/>
          </a:ln>
        </p:spPr>
      </p:pic>
      <p:pic>
        <p:nvPicPr>
          <p:cNvPr id="125" name="Google Shape;125;p23"/>
          <p:cNvPicPr preferRelativeResize="0"/>
          <p:nvPr/>
        </p:nvPicPr>
        <p:blipFill>
          <a:blip r:embed="rId3">
            <a:alphaModFix/>
          </a:blip>
          <a:stretch>
            <a:fillRect/>
          </a:stretch>
        </p:blipFill>
        <p:spPr>
          <a:xfrm rot="1373658">
            <a:off x="6680424" y="1789650"/>
            <a:ext cx="1837000" cy="1928517"/>
          </a:xfrm>
          <a:prstGeom prst="rect">
            <a:avLst/>
          </a:prstGeom>
          <a:noFill/>
          <a:ln>
            <a:noFill/>
          </a:ln>
        </p:spPr>
      </p:pic>
      <p:pic>
        <p:nvPicPr>
          <p:cNvPr id="126" name="Google Shape;126;p23"/>
          <p:cNvPicPr preferRelativeResize="0"/>
          <p:nvPr/>
        </p:nvPicPr>
        <p:blipFill>
          <a:blip r:embed="rId2">
            <a:alphaModFix/>
          </a:blip>
          <a:stretch>
            <a:fillRect/>
          </a:stretch>
        </p:blipFill>
        <p:spPr>
          <a:xfrm rot="-9110201">
            <a:off x="4585655" y="1753608"/>
            <a:ext cx="1847189" cy="1955008"/>
          </a:xfrm>
          <a:prstGeom prst="rect">
            <a:avLst/>
          </a:prstGeom>
          <a:noFill/>
          <a:ln>
            <a:noFill/>
          </a:ln>
        </p:spPr>
      </p:pic>
      <p:sp>
        <p:nvSpPr>
          <p:cNvPr id="127" name="Google Shape;127;p23"/>
          <p:cNvSpPr txBox="1">
            <a:spLocks noGrp="1"/>
          </p:cNvSpPr>
          <p:nvPr>
            <p:ph type="title"/>
          </p:nvPr>
        </p:nvSpPr>
        <p:spPr>
          <a:xfrm>
            <a:off x="744450" y="836450"/>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Break">
  <p:cSld name="CUSTOM">
    <p:spTree>
      <p:nvGrpSpPr>
        <p:cNvPr id="1" name="Shape 128"/>
        <p:cNvGrpSpPr/>
        <p:nvPr/>
      </p:nvGrpSpPr>
      <p:grpSpPr>
        <a:xfrm>
          <a:off x="0" y="0"/>
          <a:ext cx="0" cy="0"/>
          <a:chOff x="0" y="0"/>
          <a:chExt cx="0" cy="0"/>
        </a:xfrm>
      </p:grpSpPr>
      <p:pic>
        <p:nvPicPr>
          <p:cNvPr id="129" name="Google Shape;129;p24"/>
          <p:cNvPicPr preferRelativeResize="0"/>
          <p:nvPr/>
        </p:nvPicPr>
        <p:blipFill>
          <a:blip r:embed="rId2">
            <a:alphaModFix/>
          </a:blip>
          <a:stretch>
            <a:fillRect/>
          </a:stretch>
        </p:blipFill>
        <p:spPr>
          <a:xfrm>
            <a:off x="0" y="0"/>
            <a:ext cx="9144000" cy="5189301"/>
          </a:xfrm>
          <a:prstGeom prst="rect">
            <a:avLst/>
          </a:prstGeom>
          <a:noFill/>
          <a:ln>
            <a:noFill/>
          </a:ln>
        </p:spPr>
      </p:pic>
      <p:pic>
        <p:nvPicPr>
          <p:cNvPr id="130" name="Google Shape;130;p24"/>
          <p:cNvPicPr preferRelativeResize="0"/>
          <p:nvPr/>
        </p:nvPicPr>
        <p:blipFill>
          <a:blip r:embed="rId3">
            <a:alphaModFix/>
          </a:blip>
          <a:stretch>
            <a:fillRect/>
          </a:stretch>
        </p:blipFill>
        <p:spPr>
          <a:xfrm>
            <a:off x="5349739" y="1614500"/>
            <a:ext cx="5146921" cy="5143499"/>
          </a:xfrm>
          <a:prstGeom prst="rect">
            <a:avLst/>
          </a:prstGeom>
          <a:noFill/>
          <a:ln>
            <a:noFill/>
          </a:ln>
        </p:spPr>
      </p:pic>
      <p:sp>
        <p:nvSpPr>
          <p:cNvPr id="131" name="Google Shape;131;p24"/>
          <p:cNvSpPr txBox="1">
            <a:spLocks noGrp="1"/>
          </p:cNvSpPr>
          <p:nvPr>
            <p:ph type="title"/>
          </p:nvPr>
        </p:nvSpPr>
        <p:spPr>
          <a:xfrm>
            <a:off x="311700" y="22526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Clr>
                <a:srgbClr val="FFFFFF"/>
              </a:buClr>
              <a:buSzPts val="2800"/>
              <a:buNone/>
              <a:defRPr>
                <a:solidFill>
                  <a:srgbClr val="FFFFFF"/>
                </a:solidFill>
              </a:defRPr>
            </a:lvl1pPr>
            <a:lvl2pPr lvl="1">
              <a:spcBef>
                <a:spcPts val="0"/>
              </a:spcBef>
              <a:spcAft>
                <a:spcPts val="0"/>
              </a:spcAft>
              <a:buSzPts val="2800"/>
              <a:buNone/>
              <a:defRPr>
                <a:latin typeface="Lato"/>
                <a:ea typeface="Lato"/>
                <a:cs typeface="Lato"/>
                <a:sym typeface="Lato"/>
              </a:defRPr>
            </a:lvl2pPr>
            <a:lvl3pPr lvl="2">
              <a:spcBef>
                <a:spcPts val="0"/>
              </a:spcBef>
              <a:spcAft>
                <a:spcPts val="0"/>
              </a:spcAft>
              <a:buSzPts val="2800"/>
              <a:buNone/>
              <a:defRPr>
                <a:latin typeface="Lato"/>
                <a:ea typeface="Lato"/>
                <a:cs typeface="Lato"/>
                <a:sym typeface="Lato"/>
              </a:defRPr>
            </a:lvl3pPr>
            <a:lvl4pPr lvl="3">
              <a:spcBef>
                <a:spcPts val="0"/>
              </a:spcBef>
              <a:spcAft>
                <a:spcPts val="0"/>
              </a:spcAft>
              <a:buSzPts val="2800"/>
              <a:buNone/>
              <a:defRPr>
                <a:latin typeface="Lato"/>
                <a:ea typeface="Lato"/>
                <a:cs typeface="Lato"/>
                <a:sym typeface="Lato"/>
              </a:defRPr>
            </a:lvl4pPr>
            <a:lvl5pPr lvl="4">
              <a:spcBef>
                <a:spcPts val="0"/>
              </a:spcBef>
              <a:spcAft>
                <a:spcPts val="0"/>
              </a:spcAft>
              <a:buSzPts val="2800"/>
              <a:buNone/>
              <a:defRPr>
                <a:latin typeface="Lato"/>
                <a:ea typeface="Lato"/>
                <a:cs typeface="Lato"/>
                <a:sym typeface="Lato"/>
              </a:defRPr>
            </a:lvl5pPr>
            <a:lvl6pPr lvl="5">
              <a:spcBef>
                <a:spcPts val="0"/>
              </a:spcBef>
              <a:spcAft>
                <a:spcPts val="0"/>
              </a:spcAft>
              <a:buSzPts val="2800"/>
              <a:buNone/>
              <a:defRPr>
                <a:latin typeface="Lato"/>
                <a:ea typeface="Lato"/>
                <a:cs typeface="Lato"/>
                <a:sym typeface="Lato"/>
              </a:defRPr>
            </a:lvl6pPr>
            <a:lvl7pPr lvl="6">
              <a:spcBef>
                <a:spcPts val="0"/>
              </a:spcBef>
              <a:spcAft>
                <a:spcPts val="0"/>
              </a:spcAft>
              <a:buSzPts val="2800"/>
              <a:buNone/>
              <a:defRPr>
                <a:latin typeface="Lato"/>
                <a:ea typeface="Lato"/>
                <a:cs typeface="Lato"/>
                <a:sym typeface="Lato"/>
              </a:defRPr>
            </a:lvl7pPr>
            <a:lvl8pPr lvl="7">
              <a:spcBef>
                <a:spcPts val="0"/>
              </a:spcBef>
              <a:spcAft>
                <a:spcPts val="0"/>
              </a:spcAft>
              <a:buSzPts val="2800"/>
              <a:buNone/>
              <a:defRPr>
                <a:latin typeface="Lato"/>
                <a:ea typeface="Lato"/>
                <a:cs typeface="Lato"/>
                <a:sym typeface="Lato"/>
              </a:defRPr>
            </a:lvl8pPr>
            <a:lvl9pPr lvl="8">
              <a:spcBef>
                <a:spcPts val="0"/>
              </a:spcBef>
              <a:spcAft>
                <a:spcPts val="0"/>
              </a:spcAft>
              <a:buSzPts val="2800"/>
              <a:buNone/>
              <a:defRPr>
                <a:latin typeface="Lato"/>
                <a:ea typeface="Lato"/>
                <a:cs typeface="Lato"/>
                <a:sym typeface="Lato"/>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Break">
  <p:cSld name="CUSTOM_1">
    <p:spTree>
      <p:nvGrpSpPr>
        <p:cNvPr id="1" name="Shape 132"/>
        <p:cNvGrpSpPr/>
        <p:nvPr/>
      </p:nvGrpSpPr>
      <p:grpSpPr>
        <a:xfrm>
          <a:off x="0" y="0"/>
          <a:ext cx="0" cy="0"/>
          <a:chOff x="0" y="0"/>
          <a:chExt cx="0" cy="0"/>
        </a:xfrm>
      </p:grpSpPr>
      <p:pic>
        <p:nvPicPr>
          <p:cNvPr id="133" name="Google Shape;133;p25"/>
          <p:cNvPicPr preferRelativeResize="0"/>
          <p:nvPr/>
        </p:nvPicPr>
        <p:blipFill>
          <a:blip r:embed="rId2">
            <a:alphaModFix/>
          </a:blip>
          <a:stretch>
            <a:fillRect/>
          </a:stretch>
        </p:blipFill>
        <p:spPr>
          <a:xfrm rot="5400000">
            <a:off x="1996475" y="-1996475"/>
            <a:ext cx="5176900" cy="9169850"/>
          </a:xfrm>
          <a:prstGeom prst="rect">
            <a:avLst/>
          </a:prstGeom>
          <a:noFill/>
          <a:ln>
            <a:noFill/>
          </a:ln>
        </p:spPr>
      </p:pic>
      <p:pic>
        <p:nvPicPr>
          <p:cNvPr id="134" name="Google Shape;134;p25"/>
          <p:cNvPicPr preferRelativeResize="0"/>
          <p:nvPr/>
        </p:nvPicPr>
        <p:blipFill>
          <a:blip r:embed="rId3">
            <a:alphaModFix/>
          </a:blip>
          <a:stretch>
            <a:fillRect/>
          </a:stretch>
        </p:blipFill>
        <p:spPr>
          <a:xfrm>
            <a:off x="5349739" y="1614500"/>
            <a:ext cx="5146921" cy="5143499"/>
          </a:xfrm>
          <a:prstGeom prst="rect">
            <a:avLst/>
          </a:prstGeom>
          <a:noFill/>
          <a:ln>
            <a:noFill/>
          </a:ln>
        </p:spPr>
      </p:pic>
      <p:sp>
        <p:nvSpPr>
          <p:cNvPr id="135" name="Google Shape;135;p25"/>
          <p:cNvSpPr txBox="1">
            <a:spLocks noGrp="1"/>
          </p:cNvSpPr>
          <p:nvPr>
            <p:ph type="title"/>
          </p:nvPr>
        </p:nvSpPr>
        <p:spPr>
          <a:xfrm>
            <a:off x="311700" y="22526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2800"/>
              <a:buNone/>
              <a:defRPr>
                <a:solidFill>
                  <a:srgbClr val="FFFFFF"/>
                </a:solidFill>
              </a:defRPr>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Break">
  <p:cSld name="CUSTOM_1_1">
    <p:bg>
      <p:bgPr>
        <a:solidFill>
          <a:schemeClr val="lt1"/>
        </a:solidFill>
        <a:effectLst/>
      </p:bgPr>
    </p:bg>
    <p:spTree>
      <p:nvGrpSpPr>
        <p:cNvPr id="1" name="Shape 136"/>
        <p:cNvGrpSpPr/>
        <p:nvPr/>
      </p:nvGrpSpPr>
      <p:grpSpPr>
        <a:xfrm>
          <a:off x="0" y="0"/>
          <a:ext cx="0" cy="0"/>
          <a:chOff x="0" y="0"/>
          <a:chExt cx="0" cy="0"/>
        </a:xfrm>
      </p:grpSpPr>
      <p:pic>
        <p:nvPicPr>
          <p:cNvPr id="137" name="Google Shape;137;p26"/>
          <p:cNvPicPr preferRelativeResize="0"/>
          <p:nvPr/>
        </p:nvPicPr>
        <p:blipFill>
          <a:blip r:embed="rId2">
            <a:alphaModFix/>
          </a:blip>
          <a:stretch>
            <a:fillRect/>
          </a:stretch>
        </p:blipFill>
        <p:spPr>
          <a:xfrm>
            <a:off x="0" y="0"/>
            <a:ext cx="9144000" cy="5143501"/>
          </a:xfrm>
          <a:prstGeom prst="rect">
            <a:avLst/>
          </a:prstGeom>
          <a:noFill/>
          <a:ln>
            <a:noFill/>
          </a:ln>
        </p:spPr>
      </p:pic>
      <p:pic>
        <p:nvPicPr>
          <p:cNvPr id="138" name="Google Shape;138;p26"/>
          <p:cNvPicPr preferRelativeResize="0"/>
          <p:nvPr/>
        </p:nvPicPr>
        <p:blipFill>
          <a:blip r:embed="rId3">
            <a:alphaModFix/>
          </a:blip>
          <a:stretch>
            <a:fillRect/>
          </a:stretch>
        </p:blipFill>
        <p:spPr>
          <a:xfrm>
            <a:off x="5349739" y="1614500"/>
            <a:ext cx="5146921" cy="5143499"/>
          </a:xfrm>
          <a:prstGeom prst="rect">
            <a:avLst/>
          </a:prstGeom>
          <a:noFill/>
          <a:ln>
            <a:noFill/>
          </a:ln>
        </p:spPr>
      </p:pic>
      <p:sp>
        <p:nvSpPr>
          <p:cNvPr id="139" name="Google Shape;139;p26"/>
          <p:cNvSpPr txBox="1">
            <a:spLocks noGrp="1"/>
          </p:cNvSpPr>
          <p:nvPr>
            <p:ph type="title"/>
          </p:nvPr>
        </p:nvSpPr>
        <p:spPr>
          <a:xfrm>
            <a:off x="311700" y="22526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2800"/>
              <a:buNone/>
              <a:defRPr>
                <a:solidFill>
                  <a:srgbClr val="FFFFFF"/>
                </a:solidFill>
              </a:defRPr>
            </a:lvl1pPr>
            <a:lvl2pPr lvl="1" rtl="0">
              <a:spcBef>
                <a:spcPts val="0"/>
              </a:spcBef>
              <a:spcAft>
                <a:spcPts val="0"/>
              </a:spcAft>
              <a:buSzPts val="2800"/>
              <a:buNone/>
              <a:defRPr>
                <a:latin typeface="Lato"/>
                <a:ea typeface="Lato"/>
                <a:cs typeface="Lato"/>
                <a:sym typeface="Lato"/>
              </a:defRPr>
            </a:lvl2pPr>
            <a:lvl3pPr lvl="2" rtl="0">
              <a:spcBef>
                <a:spcPts val="0"/>
              </a:spcBef>
              <a:spcAft>
                <a:spcPts val="0"/>
              </a:spcAft>
              <a:buSzPts val="2800"/>
              <a:buNone/>
              <a:defRPr>
                <a:latin typeface="Lato"/>
                <a:ea typeface="Lato"/>
                <a:cs typeface="Lato"/>
                <a:sym typeface="Lato"/>
              </a:defRPr>
            </a:lvl3pPr>
            <a:lvl4pPr lvl="3" rtl="0">
              <a:spcBef>
                <a:spcPts val="0"/>
              </a:spcBef>
              <a:spcAft>
                <a:spcPts val="0"/>
              </a:spcAft>
              <a:buSzPts val="2800"/>
              <a:buNone/>
              <a:defRPr>
                <a:latin typeface="Lato"/>
                <a:ea typeface="Lato"/>
                <a:cs typeface="Lato"/>
                <a:sym typeface="Lato"/>
              </a:defRPr>
            </a:lvl4pPr>
            <a:lvl5pPr lvl="4" rtl="0">
              <a:spcBef>
                <a:spcPts val="0"/>
              </a:spcBef>
              <a:spcAft>
                <a:spcPts val="0"/>
              </a:spcAft>
              <a:buSzPts val="2800"/>
              <a:buNone/>
              <a:defRPr>
                <a:latin typeface="Lato"/>
                <a:ea typeface="Lato"/>
                <a:cs typeface="Lato"/>
                <a:sym typeface="Lato"/>
              </a:defRPr>
            </a:lvl5pPr>
            <a:lvl6pPr lvl="5" rtl="0">
              <a:spcBef>
                <a:spcPts val="0"/>
              </a:spcBef>
              <a:spcAft>
                <a:spcPts val="0"/>
              </a:spcAft>
              <a:buSzPts val="2800"/>
              <a:buNone/>
              <a:defRPr>
                <a:latin typeface="Lato"/>
                <a:ea typeface="Lato"/>
                <a:cs typeface="Lato"/>
                <a:sym typeface="Lato"/>
              </a:defRPr>
            </a:lvl6pPr>
            <a:lvl7pPr lvl="6" rtl="0">
              <a:spcBef>
                <a:spcPts val="0"/>
              </a:spcBef>
              <a:spcAft>
                <a:spcPts val="0"/>
              </a:spcAft>
              <a:buSzPts val="2800"/>
              <a:buNone/>
              <a:defRPr>
                <a:latin typeface="Lato"/>
                <a:ea typeface="Lato"/>
                <a:cs typeface="Lato"/>
                <a:sym typeface="Lato"/>
              </a:defRPr>
            </a:lvl7pPr>
            <a:lvl8pPr lvl="7" rtl="0">
              <a:spcBef>
                <a:spcPts val="0"/>
              </a:spcBef>
              <a:spcAft>
                <a:spcPts val="0"/>
              </a:spcAft>
              <a:buSzPts val="2800"/>
              <a:buNone/>
              <a:defRPr>
                <a:latin typeface="Lato"/>
                <a:ea typeface="Lato"/>
                <a:cs typeface="Lato"/>
                <a:sym typeface="Lato"/>
              </a:defRPr>
            </a:lvl8pPr>
            <a:lvl9pPr lvl="8" rtl="0">
              <a:spcBef>
                <a:spcPts val="0"/>
              </a:spcBef>
              <a:spcAft>
                <a:spcPts val="0"/>
              </a:spcAft>
              <a:buSzPts val="2800"/>
              <a:buNone/>
              <a:defRPr>
                <a:latin typeface="Lato"/>
                <a:ea typeface="Lato"/>
                <a:cs typeface="Lato"/>
                <a:sym typeface="Lato"/>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ustom Layout 1">
  <p:cSld name="CUSTOM_2">
    <p:spTree>
      <p:nvGrpSpPr>
        <p:cNvPr id="1" name="Shape 140"/>
        <p:cNvGrpSpPr/>
        <p:nvPr/>
      </p:nvGrpSpPr>
      <p:grpSpPr>
        <a:xfrm>
          <a:off x="0" y="0"/>
          <a:ext cx="0" cy="0"/>
          <a:chOff x="0" y="0"/>
          <a:chExt cx="0" cy="0"/>
        </a:xfrm>
      </p:grpSpPr>
      <p:pic>
        <p:nvPicPr>
          <p:cNvPr id="141" name="Google Shape;141;p27"/>
          <p:cNvPicPr preferRelativeResize="0"/>
          <p:nvPr/>
        </p:nvPicPr>
        <p:blipFill>
          <a:blip r:embed="rId2">
            <a:alphaModFix/>
          </a:blip>
          <a:stretch>
            <a:fillRect/>
          </a:stretch>
        </p:blipFill>
        <p:spPr>
          <a:xfrm rot="1967865">
            <a:off x="527156" y="1753610"/>
            <a:ext cx="1847191" cy="1955008"/>
          </a:xfrm>
          <a:prstGeom prst="rect">
            <a:avLst/>
          </a:prstGeom>
          <a:noFill/>
          <a:ln>
            <a:noFill/>
          </a:ln>
        </p:spPr>
      </p:pic>
      <p:pic>
        <p:nvPicPr>
          <p:cNvPr id="142" name="Google Shape;142;p27"/>
          <p:cNvPicPr preferRelativeResize="0"/>
          <p:nvPr/>
        </p:nvPicPr>
        <p:blipFill>
          <a:blip r:embed="rId3">
            <a:alphaModFix/>
          </a:blip>
          <a:stretch>
            <a:fillRect/>
          </a:stretch>
        </p:blipFill>
        <p:spPr>
          <a:xfrm rot="-7572287">
            <a:off x="2573826" y="1766863"/>
            <a:ext cx="1836998" cy="1928517"/>
          </a:xfrm>
          <a:prstGeom prst="rect">
            <a:avLst/>
          </a:prstGeom>
          <a:noFill/>
          <a:ln>
            <a:noFill/>
          </a:ln>
        </p:spPr>
      </p:pic>
      <p:pic>
        <p:nvPicPr>
          <p:cNvPr id="143" name="Google Shape;143;p27"/>
          <p:cNvPicPr preferRelativeResize="0"/>
          <p:nvPr/>
        </p:nvPicPr>
        <p:blipFill>
          <a:blip r:embed="rId2">
            <a:alphaModFix/>
          </a:blip>
          <a:stretch>
            <a:fillRect/>
          </a:stretch>
        </p:blipFill>
        <p:spPr>
          <a:xfrm rot="-9110201">
            <a:off x="4585655" y="1753608"/>
            <a:ext cx="1847189" cy="1955008"/>
          </a:xfrm>
          <a:prstGeom prst="rect">
            <a:avLst/>
          </a:prstGeom>
          <a:noFill/>
          <a:ln>
            <a:noFill/>
          </a:ln>
        </p:spPr>
      </p:pic>
      <p:sp>
        <p:nvSpPr>
          <p:cNvPr id="144" name="Google Shape;144;p27"/>
          <p:cNvSpPr txBox="1">
            <a:spLocks noGrp="1"/>
          </p:cNvSpPr>
          <p:nvPr>
            <p:ph type="title"/>
          </p:nvPr>
        </p:nvSpPr>
        <p:spPr>
          <a:xfrm>
            <a:off x="744450" y="836450"/>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45"/>
        <p:cNvGrpSpPr/>
        <p:nvPr/>
      </p:nvGrpSpPr>
      <p:grpSpPr>
        <a:xfrm>
          <a:off x="0" y="0"/>
          <a:ext cx="0" cy="0"/>
          <a:chOff x="0" y="0"/>
          <a:chExt cx="0" cy="0"/>
        </a:xfrm>
      </p:grpSpPr>
      <p:sp>
        <p:nvSpPr>
          <p:cNvPr id="146" name="Google Shape;146;p28"/>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7" name="Google Shape;147;p28"/>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1600"/>
              </a:spcBef>
              <a:spcAft>
                <a:spcPts val="0"/>
              </a:spcAft>
              <a:buClr>
                <a:schemeClr val="dk1"/>
              </a:buClr>
              <a:buSzPts val="1500"/>
              <a:buNone/>
              <a:defRPr sz="1500" b="1"/>
            </a:lvl2pPr>
            <a:lvl3pPr marL="1371600" lvl="2" indent="-228600" algn="l" rtl="0">
              <a:lnSpc>
                <a:spcPct val="90000"/>
              </a:lnSpc>
              <a:spcBef>
                <a:spcPts val="1600"/>
              </a:spcBef>
              <a:spcAft>
                <a:spcPts val="0"/>
              </a:spcAft>
              <a:buClr>
                <a:schemeClr val="dk1"/>
              </a:buClr>
              <a:buSzPts val="1400"/>
              <a:buNone/>
              <a:defRPr sz="1400" b="1"/>
            </a:lvl3pPr>
            <a:lvl4pPr marL="1828800" lvl="3" indent="-228600" algn="l" rtl="0">
              <a:lnSpc>
                <a:spcPct val="90000"/>
              </a:lnSpc>
              <a:spcBef>
                <a:spcPts val="1600"/>
              </a:spcBef>
              <a:spcAft>
                <a:spcPts val="0"/>
              </a:spcAft>
              <a:buClr>
                <a:schemeClr val="dk1"/>
              </a:buClr>
              <a:buSzPts val="1200"/>
              <a:buNone/>
              <a:defRPr sz="1200" b="1"/>
            </a:lvl4pPr>
            <a:lvl5pPr marL="2286000" lvl="4" indent="-228600" algn="l" rtl="0">
              <a:lnSpc>
                <a:spcPct val="90000"/>
              </a:lnSpc>
              <a:spcBef>
                <a:spcPts val="1600"/>
              </a:spcBef>
              <a:spcAft>
                <a:spcPts val="0"/>
              </a:spcAft>
              <a:buClr>
                <a:schemeClr val="dk1"/>
              </a:buClr>
              <a:buSzPts val="1200"/>
              <a:buNone/>
              <a:defRPr sz="1200" b="1"/>
            </a:lvl5pPr>
            <a:lvl6pPr marL="2743200" lvl="5" indent="-228600" algn="l" rtl="0">
              <a:lnSpc>
                <a:spcPct val="90000"/>
              </a:lnSpc>
              <a:spcBef>
                <a:spcPts val="1600"/>
              </a:spcBef>
              <a:spcAft>
                <a:spcPts val="0"/>
              </a:spcAft>
              <a:buClr>
                <a:schemeClr val="dk1"/>
              </a:buClr>
              <a:buSzPts val="1200"/>
              <a:buNone/>
              <a:defRPr sz="1200" b="1"/>
            </a:lvl6pPr>
            <a:lvl7pPr marL="3200400" lvl="6" indent="-228600" algn="l" rtl="0">
              <a:lnSpc>
                <a:spcPct val="90000"/>
              </a:lnSpc>
              <a:spcBef>
                <a:spcPts val="1600"/>
              </a:spcBef>
              <a:spcAft>
                <a:spcPts val="0"/>
              </a:spcAft>
              <a:buClr>
                <a:schemeClr val="dk1"/>
              </a:buClr>
              <a:buSzPts val="1200"/>
              <a:buNone/>
              <a:defRPr sz="1200" b="1"/>
            </a:lvl7pPr>
            <a:lvl8pPr marL="3657600" lvl="7" indent="-228600" algn="l" rtl="0">
              <a:lnSpc>
                <a:spcPct val="90000"/>
              </a:lnSpc>
              <a:spcBef>
                <a:spcPts val="1600"/>
              </a:spcBef>
              <a:spcAft>
                <a:spcPts val="0"/>
              </a:spcAft>
              <a:buClr>
                <a:schemeClr val="dk1"/>
              </a:buClr>
              <a:buSzPts val="1200"/>
              <a:buNone/>
              <a:defRPr sz="1200" b="1"/>
            </a:lvl8pPr>
            <a:lvl9pPr marL="4114800" lvl="8" indent="-228600" algn="l" rtl="0">
              <a:lnSpc>
                <a:spcPct val="90000"/>
              </a:lnSpc>
              <a:spcBef>
                <a:spcPts val="1600"/>
              </a:spcBef>
              <a:spcAft>
                <a:spcPts val="1600"/>
              </a:spcAft>
              <a:buClr>
                <a:schemeClr val="dk1"/>
              </a:buClr>
              <a:buSzPts val="1200"/>
              <a:buNone/>
              <a:defRPr sz="1200" b="1"/>
            </a:lvl9pPr>
          </a:lstStyle>
          <a:p>
            <a:endParaRPr/>
          </a:p>
        </p:txBody>
      </p:sp>
      <p:sp>
        <p:nvSpPr>
          <p:cNvPr id="148" name="Google Shape;148;p28"/>
          <p:cNvSpPr txBox="1">
            <a:spLocks noGrp="1"/>
          </p:cNvSpPr>
          <p:nvPr>
            <p:ph type="body" idx="2"/>
          </p:nvPr>
        </p:nvSpPr>
        <p:spPr>
          <a:xfrm>
            <a:off x="629841" y="1878806"/>
            <a:ext cx="3868500" cy="27636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1600"/>
              </a:spcBef>
              <a:spcAft>
                <a:spcPts val="0"/>
              </a:spcAft>
              <a:buClr>
                <a:schemeClr val="dk1"/>
              </a:buClr>
              <a:buSzPts val="1400"/>
              <a:buChar char="○"/>
              <a:defRPr/>
            </a:lvl2pPr>
            <a:lvl3pPr marL="1371600" lvl="2" indent="-317500" algn="l" rtl="0">
              <a:lnSpc>
                <a:spcPct val="90000"/>
              </a:lnSpc>
              <a:spcBef>
                <a:spcPts val="1600"/>
              </a:spcBef>
              <a:spcAft>
                <a:spcPts val="0"/>
              </a:spcAft>
              <a:buClr>
                <a:schemeClr val="dk1"/>
              </a:buClr>
              <a:buSzPts val="1400"/>
              <a:buChar char="■"/>
              <a:defRPr/>
            </a:lvl3pPr>
            <a:lvl4pPr marL="1828800" lvl="3" indent="-317500" algn="l" rtl="0">
              <a:lnSpc>
                <a:spcPct val="90000"/>
              </a:lnSpc>
              <a:spcBef>
                <a:spcPts val="1600"/>
              </a:spcBef>
              <a:spcAft>
                <a:spcPts val="0"/>
              </a:spcAft>
              <a:buClr>
                <a:schemeClr val="dk1"/>
              </a:buClr>
              <a:buSzPts val="1400"/>
              <a:buChar char="●"/>
              <a:defRPr/>
            </a:lvl4pPr>
            <a:lvl5pPr marL="2286000" lvl="4" indent="-317500" algn="l" rtl="0">
              <a:lnSpc>
                <a:spcPct val="90000"/>
              </a:lnSpc>
              <a:spcBef>
                <a:spcPts val="1600"/>
              </a:spcBef>
              <a:spcAft>
                <a:spcPts val="0"/>
              </a:spcAft>
              <a:buClr>
                <a:schemeClr val="dk1"/>
              </a:buClr>
              <a:buSzPts val="1400"/>
              <a:buChar char="○"/>
              <a:defRPr/>
            </a:lvl5pPr>
            <a:lvl6pPr marL="2743200" lvl="5" indent="-317500" algn="l" rtl="0">
              <a:lnSpc>
                <a:spcPct val="90000"/>
              </a:lnSpc>
              <a:spcBef>
                <a:spcPts val="1600"/>
              </a:spcBef>
              <a:spcAft>
                <a:spcPts val="0"/>
              </a:spcAft>
              <a:buClr>
                <a:schemeClr val="dk1"/>
              </a:buClr>
              <a:buSzPts val="1400"/>
              <a:buChar char="■"/>
              <a:defRPr/>
            </a:lvl6pPr>
            <a:lvl7pPr marL="3200400" lvl="6" indent="-317500" algn="l" rtl="0">
              <a:lnSpc>
                <a:spcPct val="90000"/>
              </a:lnSpc>
              <a:spcBef>
                <a:spcPts val="1600"/>
              </a:spcBef>
              <a:spcAft>
                <a:spcPts val="0"/>
              </a:spcAft>
              <a:buClr>
                <a:schemeClr val="dk1"/>
              </a:buClr>
              <a:buSzPts val="1400"/>
              <a:buChar char="●"/>
              <a:defRPr/>
            </a:lvl7pPr>
            <a:lvl8pPr marL="3657600" lvl="7" indent="-317500" algn="l" rtl="0">
              <a:lnSpc>
                <a:spcPct val="90000"/>
              </a:lnSpc>
              <a:spcBef>
                <a:spcPts val="1600"/>
              </a:spcBef>
              <a:spcAft>
                <a:spcPts val="0"/>
              </a:spcAft>
              <a:buClr>
                <a:schemeClr val="dk1"/>
              </a:buClr>
              <a:buSzPts val="1400"/>
              <a:buChar char="○"/>
              <a:defRPr/>
            </a:lvl8pPr>
            <a:lvl9pPr marL="4114800" lvl="8" indent="-317500" algn="l" rtl="0">
              <a:lnSpc>
                <a:spcPct val="90000"/>
              </a:lnSpc>
              <a:spcBef>
                <a:spcPts val="1600"/>
              </a:spcBef>
              <a:spcAft>
                <a:spcPts val="1600"/>
              </a:spcAft>
              <a:buClr>
                <a:schemeClr val="dk1"/>
              </a:buClr>
              <a:buSzPts val="1400"/>
              <a:buChar char="■"/>
              <a:defRPr/>
            </a:lvl9pPr>
          </a:lstStyle>
          <a:p>
            <a:endParaRPr/>
          </a:p>
        </p:txBody>
      </p:sp>
      <p:sp>
        <p:nvSpPr>
          <p:cNvPr id="149" name="Google Shape;149;p28"/>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1600"/>
              </a:spcBef>
              <a:spcAft>
                <a:spcPts val="0"/>
              </a:spcAft>
              <a:buClr>
                <a:schemeClr val="dk1"/>
              </a:buClr>
              <a:buSzPts val="1500"/>
              <a:buNone/>
              <a:defRPr sz="1500" b="1"/>
            </a:lvl2pPr>
            <a:lvl3pPr marL="1371600" lvl="2" indent="-228600" algn="l" rtl="0">
              <a:lnSpc>
                <a:spcPct val="90000"/>
              </a:lnSpc>
              <a:spcBef>
                <a:spcPts val="1600"/>
              </a:spcBef>
              <a:spcAft>
                <a:spcPts val="0"/>
              </a:spcAft>
              <a:buClr>
                <a:schemeClr val="dk1"/>
              </a:buClr>
              <a:buSzPts val="1400"/>
              <a:buNone/>
              <a:defRPr sz="1400" b="1"/>
            </a:lvl3pPr>
            <a:lvl4pPr marL="1828800" lvl="3" indent="-228600" algn="l" rtl="0">
              <a:lnSpc>
                <a:spcPct val="90000"/>
              </a:lnSpc>
              <a:spcBef>
                <a:spcPts val="1600"/>
              </a:spcBef>
              <a:spcAft>
                <a:spcPts val="0"/>
              </a:spcAft>
              <a:buClr>
                <a:schemeClr val="dk1"/>
              </a:buClr>
              <a:buSzPts val="1200"/>
              <a:buNone/>
              <a:defRPr sz="1200" b="1"/>
            </a:lvl4pPr>
            <a:lvl5pPr marL="2286000" lvl="4" indent="-228600" algn="l" rtl="0">
              <a:lnSpc>
                <a:spcPct val="90000"/>
              </a:lnSpc>
              <a:spcBef>
                <a:spcPts val="1600"/>
              </a:spcBef>
              <a:spcAft>
                <a:spcPts val="0"/>
              </a:spcAft>
              <a:buClr>
                <a:schemeClr val="dk1"/>
              </a:buClr>
              <a:buSzPts val="1200"/>
              <a:buNone/>
              <a:defRPr sz="1200" b="1"/>
            </a:lvl5pPr>
            <a:lvl6pPr marL="2743200" lvl="5" indent="-228600" algn="l" rtl="0">
              <a:lnSpc>
                <a:spcPct val="90000"/>
              </a:lnSpc>
              <a:spcBef>
                <a:spcPts val="1600"/>
              </a:spcBef>
              <a:spcAft>
                <a:spcPts val="0"/>
              </a:spcAft>
              <a:buClr>
                <a:schemeClr val="dk1"/>
              </a:buClr>
              <a:buSzPts val="1200"/>
              <a:buNone/>
              <a:defRPr sz="1200" b="1"/>
            </a:lvl6pPr>
            <a:lvl7pPr marL="3200400" lvl="6" indent="-228600" algn="l" rtl="0">
              <a:lnSpc>
                <a:spcPct val="90000"/>
              </a:lnSpc>
              <a:spcBef>
                <a:spcPts val="1600"/>
              </a:spcBef>
              <a:spcAft>
                <a:spcPts val="0"/>
              </a:spcAft>
              <a:buClr>
                <a:schemeClr val="dk1"/>
              </a:buClr>
              <a:buSzPts val="1200"/>
              <a:buNone/>
              <a:defRPr sz="1200" b="1"/>
            </a:lvl7pPr>
            <a:lvl8pPr marL="3657600" lvl="7" indent="-228600" algn="l" rtl="0">
              <a:lnSpc>
                <a:spcPct val="90000"/>
              </a:lnSpc>
              <a:spcBef>
                <a:spcPts val="1600"/>
              </a:spcBef>
              <a:spcAft>
                <a:spcPts val="0"/>
              </a:spcAft>
              <a:buClr>
                <a:schemeClr val="dk1"/>
              </a:buClr>
              <a:buSzPts val="1200"/>
              <a:buNone/>
              <a:defRPr sz="1200" b="1"/>
            </a:lvl8pPr>
            <a:lvl9pPr marL="4114800" lvl="8" indent="-228600" algn="l" rtl="0">
              <a:lnSpc>
                <a:spcPct val="90000"/>
              </a:lnSpc>
              <a:spcBef>
                <a:spcPts val="1600"/>
              </a:spcBef>
              <a:spcAft>
                <a:spcPts val="1600"/>
              </a:spcAft>
              <a:buClr>
                <a:schemeClr val="dk1"/>
              </a:buClr>
              <a:buSzPts val="1200"/>
              <a:buNone/>
              <a:defRPr sz="1200" b="1"/>
            </a:lvl9pPr>
          </a:lstStyle>
          <a:p>
            <a:endParaRPr/>
          </a:p>
        </p:txBody>
      </p:sp>
      <p:sp>
        <p:nvSpPr>
          <p:cNvPr id="150" name="Google Shape;150;p28"/>
          <p:cNvSpPr txBox="1">
            <a:spLocks noGrp="1"/>
          </p:cNvSpPr>
          <p:nvPr>
            <p:ph type="body" idx="4"/>
          </p:nvPr>
        </p:nvSpPr>
        <p:spPr>
          <a:xfrm>
            <a:off x="4629150" y="1878806"/>
            <a:ext cx="3887400" cy="27636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1600"/>
              </a:spcBef>
              <a:spcAft>
                <a:spcPts val="0"/>
              </a:spcAft>
              <a:buClr>
                <a:schemeClr val="dk1"/>
              </a:buClr>
              <a:buSzPts val="1400"/>
              <a:buChar char="○"/>
              <a:defRPr/>
            </a:lvl2pPr>
            <a:lvl3pPr marL="1371600" lvl="2" indent="-317500" algn="l" rtl="0">
              <a:lnSpc>
                <a:spcPct val="90000"/>
              </a:lnSpc>
              <a:spcBef>
                <a:spcPts val="1600"/>
              </a:spcBef>
              <a:spcAft>
                <a:spcPts val="0"/>
              </a:spcAft>
              <a:buClr>
                <a:schemeClr val="dk1"/>
              </a:buClr>
              <a:buSzPts val="1400"/>
              <a:buChar char="■"/>
              <a:defRPr/>
            </a:lvl3pPr>
            <a:lvl4pPr marL="1828800" lvl="3" indent="-317500" algn="l" rtl="0">
              <a:lnSpc>
                <a:spcPct val="90000"/>
              </a:lnSpc>
              <a:spcBef>
                <a:spcPts val="1600"/>
              </a:spcBef>
              <a:spcAft>
                <a:spcPts val="0"/>
              </a:spcAft>
              <a:buClr>
                <a:schemeClr val="dk1"/>
              </a:buClr>
              <a:buSzPts val="1400"/>
              <a:buChar char="●"/>
              <a:defRPr/>
            </a:lvl4pPr>
            <a:lvl5pPr marL="2286000" lvl="4" indent="-317500" algn="l" rtl="0">
              <a:lnSpc>
                <a:spcPct val="90000"/>
              </a:lnSpc>
              <a:spcBef>
                <a:spcPts val="1600"/>
              </a:spcBef>
              <a:spcAft>
                <a:spcPts val="0"/>
              </a:spcAft>
              <a:buClr>
                <a:schemeClr val="dk1"/>
              </a:buClr>
              <a:buSzPts val="1400"/>
              <a:buChar char="○"/>
              <a:defRPr/>
            </a:lvl5pPr>
            <a:lvl6pPr marL="2743200" lvl="5" indent="-317500" algn="l" rtl="0">
              <a:lnSpc>
                <a:spcPct val="90000"/>
              </a:lnSpc>
              <a:spcBef>
                <a:spcPts val="1600"/>
              </a:spcBef>
              <a:spcAft>
                <a:spcPts val="0"/>
              </a:spcAft>
              <a:buClr>
                <a:schemeClr val="dk1"/>
              </a:buClr>
              <a:buSzPts val="1400"/>
              <a:buChar char="■"/>
              <a:defRPr/>
            </a:lvl6pPr>
            <a:lvl7pPr marL="3200400" lvl="6" indent="-317500" algn="l" rtl="0">
              <a:lnSpc>
                <a:spcPct val="90000"/>
              </a:lnSpc>
              <a:spcBef>
                <a:spcPts val="1600"/>
              </a:spcBef>
              <a:spcAft>
                <a:spcPts val="0"/>
              </a:spcAft>
              <a:buClr>
                <a:schemeClr val="dk1"/>
              </a:buClr>
              <a:buSzPts val="1400"/>
              <a:buChar char="●"/>
              <a:defRPr/>
            </a:lvl7pPr>
            <a:lvl8pPr marL="3657600" lvl="7" indent="-317500" algn="l" rtl="0">
              <a:lnSpc>
                <a:spcPct val="90000"/>
              </a:lnSpc>
              <a:spcBef>
                <a:spcPts val="1600"/>
              </a:spcBef>
              <a:spcAft>
                <a:spcPts val="0"/>
              </a:spcAft>
              <a:buClr>
                <a:schemeClr val="dk1"/>
              </a:buClr>
              <a:buSzPts val="1400"/>
              <a:buChar char="○"/>
              <a:defRPr/>
            </a:lvl8pPr>
            <a:lvl9pPr marL="4114800" lvl="8" indent="-317500" algn="l" rtl="0">
              <a:lnSpc>
                <a:spcPct val="90000"/>
              </a:lnSpc>
              <a:spcBef>
                <a:spcPts val="1600"/>
              </a:spcBef>
              <a:spcAft>
                <a:spcPts val="1600"/>
              </a:spcAft>
              <a:buClr>
                <a:schemeClr val="dk1"/>
              </a:buClr>
              <a:buSzPts val="1400"/>
              <a:buChar char="■"/>
              <a:defRPr/>
            </a:lvl9pPr>
          </a:lstStyle>
          <a:p>
            <a:endParaRPr/>
          </a:p>
        </p:txBody>
      </p:sp>
      <p:sp>
        <p:nvSpPr>
          <p:cNvPr id="151" name="Google Shape;151;p2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152" name="Google Shape;152;p2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153" name="Google Shape;153;p2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4"/>
        <p:cNvGrpSpPr/>
        <p:nvPr/>
      </p:nvGrpSpPr>
      <p:grpSpPr>
        <a:xfrm>
          <a:off x="0" y="0"/>
          <a:ext cx="0" cy="0"/>
          <a:chOff x="0" y="0"/>
          <a:chExt cx="0" cy="0"/>
        </a:xfrm>
      </p:grpSpPr>
      <p:sp>
        <p:nvSpPr>
          <p:cNvPr id="155" name="Google Shape;155;p29"/>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56" name="Google Shape;156;p29"/>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1600"/>
              </a:spcBef>
              <a:spcAft>
                <a:spcPts val="0"/>
              </a:spcAft>
              <a:buClr>
                <a:schemeClr val="dk1"/>
              </a:buClr>
              <a:buSzPts val="1400"/>
              <a:buChar char="○"/>
              <a:defRPr/>
            </a:lvl2pPr>
            <a:lvl3pPr marL="1371600" lvl="2" indent="-317500" algn="l" rtl="0">
              <a:lnSpc>
                <a:spcPct val="90000"/>
              </a:lnSpc>
              <a:spcBef>
                <a:spcPts val="1600"/>
              </a:spcBef>
              <a:spcAft>
                <a:spcPts val="0"/>
              </a:spcAft>
              <a:buClr>
                <a:schemeClr val="dk1"/>
              </a:buClr>
              <a:buSzPts val="1400"/>
              <a:buChar char="■"/>
              <a:defRPr/>
            </a:lvl3pPr>
            <a:lvl4pPr marL="1828800" lvl="3" indent="-317500" algn="l" rtl="0">
              <a:lnSpc>
                <a:spcPct val="90000"/>
              </a:lnSpc>
              <a:spcBef>
                <a:spcPts val="1600"/>
              </a:spcBef>
              <a:spcAft>
                <a:spcPts val="0"/>
              </a:spcAft>
              <a:buClr>
                <a:schemeClr val="dk1"/>
              </a:buClr>
              <a:buSzPts val="1400"/>
              <a:buChar char="●"/>
              <a:defRPr/>
            </a:lvl4pPr>
            <a:lvl5pPr marL="2286000" lvl="4" indent="-317500" algn="l" rtl="0">
              <a:lnSpc>
                <a:spcPct val="90000"/>
              </a:lnSpc>
              <a:spcBef>
                <a:spcPts val="1600"/>
              </a:spcBef>
              <a:spcAft>
                <a:spcPts val="0"/>
              </a:spcAft>
              <a:buClr>
                <a:schemeClr val="dk1"/>
              </a:buClr>
              <a:buSzPts val="1400"/>
              <a:buChar char="○"/>
              <a:defRPr/>
            </a:lvl5pPr>
            <a:lvl6pPr marL="2743200" lvl="5" indent="-317500" algn="l" rtl="0">
              <a:lnSpc>
                <a:spcPct val="90000"/>
              </a:lnSpc>
              <a:spcBef>
                <a:spcPts val="1600"/>
              </a:spcBef>
              <a:spcAft>
                <a:spcPts val="0"/>
              </a:spcAft>
              <a:buClr>
                <a:schemeClr val="dk1"/>
              </a:buClr>
              <a:buSzPts val="1400"/>
              <a:buChar char="■"/>
              <a:defRPr/>
            </a:lvl6pPr>
            <a:lvl7pPr marL="3200400" lvl="6" indent="-317500" algn="l" rtl="0">
              <a:lnSpc>
                <a:spcPct val="90000"/>
              </a:lnSpc>
              <a:spcBef>
                <a:spcPts val="1600"/>
              </a:spcBef>
              <a:spcAft>
                <a:spcPts val="0"/>
              </a:spcAft>
              <a:buClr>
                <a:schemeClr val="dk1"/>
              </a:buClr>
              <a:buSzPts val="1400"/>
              <a:buChar char="●"/>
              <a:defRPr/>
            </a:lvl7pPr>
            <a:lvl8pPr marL="3657600" lvl="7" indent="-317500" algn="l" rtl="0">
              <a:lnSpc>
                <a:spcPct val="90000"/>
              </a:lnSpc>
              <a:spcBef>
                <a:spcPts val="1600"/>
              </a:spcBef>
              <a:spcAft>
                <a:spcPts val="0"/>
              </a:spcAft>
              <a:buClr>
                <a:schemeClr val="dk1"/>
              </a:buClr>
              <a:buSzPts val="1400"/>
              <a:buChar char="○"/>
              <a:defRPr/>
            </a:lvl8pPr>
            <a:lvl9pPr marL="4114800" lvl="8" indent="-317500" algn="l" rtl="0">
              <a:lnSpc>
                <a:spcPct val="90000"/>
              </a:lnSpc>
              <a:spcBef>
                <a:spcPts val="1600"/>
              </a:spcBef>
              <a:spcAft>
                <a:spcPts val="1600"/>
              </a:spcAft>
              <a:buClr>
                <a:schemeClr val="dk1"/>
              </a:buClr>
              <a:buSzPts val="1400"/>
              <a:buChar char="■"/>
              <a:defRPr/>
            </a:lvl9pPr>
          </a:lstStyle>
          <a:p>
            <a:endParaRPr/>
          </a:p>
        </p:txBody>
      </p:sp>
      <p:sp>
        <p:nvSpPr>
          <p:cNvPr id="157" name="Google Shape;157;p2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158" name="Google Shape;158;p2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159" name="Google Shape;159;p2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800100" y="741800"/>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3" name="Google Shape;23;p4"/>
          <p:cNvSpPr txBox="1">
            <a:spLocks noGrp="1"/>
          </p:cNvSpPr>
          <p:nvPr>
            <p:ph type="body" idx="1"/>
          </p:nvPr>
        </p:nvSpPr>
        <p:spPr>
          <a:xfrm>
            <a:off x="800100" y="1605850"/>
            <a:ext cx="6982800" cy="29631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4" name="Google Shape;24;p4"/>
          <p:cNvSpPr txBox="1">
            <a:spLocks noGrp="1"/>
          </p:cNvSpPr>
          <p:nvPr>
            <p:ph type="sldNum" idx="12"/>
          </p:nvPr>
        </p:nvSpPr>
        <p:spPr>
          <a:xfrm>
            <a:off x="8189878" y="4568875"/>
            <a:ext cx="360000" cy="4011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25" name="Google Shape;25;p4"/>
          <p:cNvPicPr preferRelativeResize="0"/>
          <p:nvPr/>
        </p:nvPicPr>
        <p:blipFill rotWithShape="1">
          <a:blip r:embed="rId2">
            <a:alphaModFix/>
          </a:blip>
          <a:srcRect r="25160"/>
          <a:stretch/>
        </p:blipFill>
        <p:spPr>
          <a:xfrm>
            <a:off x="7865052" y="2102775"/>
            <a:ext cx="1278949" cy="2830899"/>
          </a:xfrm>
          <a:prstGeom prst="rect">
            <a:avLst/>
          </a:prstGeom>
          <a:noFill/>
          <a:ln>
            <a:noFill/>
          </a:ln>
        </p:spPr>
      </p:pic>
      <p:pic>
        <p:nvPicPr>
          <p:cNvPr id="26" name="Google Shape;26;p4"/>
          <p:cNvPicPr preferRelativeResize="0"/>
          <p:nvPr/>
        </p:nvPicPr>
        <p:blipFill>
          <a:blip r:embed="rId3">
            <a:alphaModFix/>
          </a:blip>
          <a:stretch>
            <a:fillRect/>
          </a:stretch>
        </p:blipFill>
        <p:spPr>
          <a:xfrm>
            <a:off x="1048825" y="1297850"/>
            <a:ext cx="1287626" cy="13205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2">
  <p:cSld name="TITLE_AND_BODY_2">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800100" y="741800"/>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9" name="Google Shape;29;p5"/>
          <p:cNvSpPr txBox="1">
            <a:spLocks noGrp="1"/>
          </p:cNvSpPr>
          <p:nvPr>
            <p:ph type="body" idx="1"/>
          </p:nvPr>
        </p:nvSpPr>
        <p:spPr>
          <a:xfrm>
            <a:off x="800100" y="1605850"/>
            <a:ext cx="6982800" cy="29631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30" name="Google Shape;30;p5"/>
          <p:cNvSpPr txBox="1">
            <a:spLocks noGrp="1"/>
          </p:cNvSpPr>
          <p:nvPr>
            <p:ph type="sldNum" idx="12"/>
          </p:nvPr>
        </p:nvSpPr>
        <p:spPr>
          <a:xfrm>
            <a:off x="8189878"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31" name="Google Shape;31;p5"/>
          <p:cNvPicPr preferRelativeResize="0"/>
          <p:nvPr/>
        </p:nvPicPr>
        <p:blipFill rotWithShape="1">
          <a:blip r:embed="rId2">
            <a:alphaModFix/>
          </a:blip>
          <a:srcRect r="25160"/>
          <a:stretch/>
        </p:blipFill>
        <p:spPr>
          <a:xfrm>
            <a:off x="7865052" y="2102775"/>
            <a:ext cx="1278949" cy="283089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1">
  <p:cSld name="TITLE_AND_BODY_1">
    <p:spTree>
      <p:nvGrpSpPr>
        <p:cNvPr id="1" name="Shape 32"/>
        <p:cNvGrpSpPr/>
        <p:nvPr/>
      </p:nvGrpSpPr>
      <p:grpSpPr>
        <a:xfrm>
          <a:off x="0" y="0"/>
          <a:ext cx="0" cy="0"/>
          <a:chOff x="0" y="0"/>
          <a:chExt cx="0" cy="0"/>
        </a:xfrm>
      </p:grpSpPr>
      <p:sp>
        <p:nvSpPr>
          <p:cNvPr id="33" name="Google Shape;33;p6"/>
          <p:cNvSpPr txBox="1">
            <a:spLocks noGrp="1"/>
          </p:cNvSpPr>
          <p:nvPr>
            <p:ph type="title"/>
          </p:nvPr>
        </p:nvSpPr>
        <p:spPr>
          <a:xfrm>
            <a:off x="907925" y="11062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4" name="Google Shape;34;p6"/>
          <p:cNvSpPr txBox="1">
            <a:spLocks noGrp="1"/>
          </p:cNvSpPr>
          <p:nvPr>
            <p:ph type="body" idx="1"/>
          </p:nvPr>
        </p:nvSpPr>
        <p:spPr>
          <a:xfrm>
            <a:off x="989125" y="1947700"/>
            <a:ext cx="7429800" cy="26211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35" name="Google Shape;35;p6"/>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36" name="Google Shape;36;p6"/>
          <p:cNvPicPr preferRelativeResize="0"/>
          <p:nvPr/>
        </p:nvPicPr>
        <p:blipFill rotWithShape="1">
          <a:blip r:embed="rId2">
            <a:alphaModFix/>
          </a:blip>
          <a:srcRect r="29952"/>
          <a:stretch/>
        </p:blipFill>
        <p:spPr>
          <a:xfrm rot="-5400000">
            <a:off x="6744400" y="-943749"/>
            <a:ext cx="1353249" cy="3200249"/>
          </a:xfrm>
          <a:prstGeom prst="rect">
            <a:avLst/>
          </a:prstGeom>
          <a:noFill/>
          <a:ln>
            <a:noFill/>
          </a:ln>
        </p:spPr>
      </p:pic>
      <p:pic>
        <p:nvPicPr>
          <p:cNvPr id="37" name="Google Shape;37;p6"/>
          <p:cNvPicPr preferRelativeResize="0"/>
          <p:nvPr/>
        </p:nvPicPr>
        <p:blipFill>
          <a:blip r:embed="rId3">
            <a:alphaModFix/>
          </a:blip>
          <a:stretch>
            <a:fillRect/>
          </a:stretch>
        </p:blipFill>
        <p:spPr>
          <a:xfrm>
            <a:off x="989125" y="1678925"/>
            <a:ext cx="1346475" cy="12482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1 2">
  <p:cSld name="TITLE_AND_BODY_1_2">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441825" y="1106300"/>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0" name="Google Shape;40;p7"/>
          <p:cNvSpPr txBox="1">
            <a:spLocks noGrp="1"/>
          </p:cNvSpPr>
          <p:nvPr>
            <p:ph type="body" idx="1"/>
          </p:nvPr>
        </p:nvSpPr>
        <p:spPr>
          <a:xfrm>
            <a:off x="441825" y="1947775"/>
            <a:ext cx="7429800" cy="26211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1" name="Google Shape;41;p7"/>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42" name="Google Shape;42;p7"/>
          <p:cNvPicPr preferRelativeResize="0"/>
          <p:nvPr/>
        </p:nvPicPr>
        <p:blipFill rotWithShape="1">
          <a:blip r:embed="rId2">
            <a:alphaModFix/>
          </a:blip>
          <a:srcRect r="29952"/>
          <a:stretch/>
        </p:blipFill>
        <p:spPr>
          <a:xfrm rot="-5400000">
            <a:off x="6744400" y="-943749"/>
            <a:ext cx="1353249" cy="3200249"/>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1 1">
  <p:cSld name="TITLE_AND_BODY_1_1">
    <p:spTree>
      <p:nvGrpSpPr>
        <p:cNvPr id="1" name="Shape 43"/>
        <p:cNvGrpSpPr/>
        <p:nvPr/>
      </p:nvGrpSpPr>
      <p:grpSpPr>
        <a:xfrm>
          <a:off x="0" y="0"/>
          <a:ext cx="0" cy="0"/>
          <a:chOff x="0" y="0"/>
          <a:chExt cx="0" cy="0"/>
        </a:xfrm>
      </p:grpSpPr>
      <p:sp>
        <p:nvSpPr>
          <p:cNvPr id="44" name="Google Shape;44;p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5" name="Google Shape;45;p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6" name="Google Shape;46;p8"/>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47" name="Google Shape;47;p8"/>
          <p:cNvPicPr preferRelativeResize="0"/>
          <p:nvPr/>
        </p:nvPicPr>
        <p:blipFill rotWithShape="1">
          <a:blip r:embed="rId2">
            <a:alphaModFix/>
          </a:blip>
          <a:srcRect b="29002"/>
          <a:stretch/>
        </p:blipFill>
        <p:spPr>
          <a:xfrm>
            <a:off x="147950" y="4005025"/>
            <a:ext cx="2836151" cy="113847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1 1 1">
  <p:cSld name="TITLE_AND_BODY_1_1_1">
    <p:spTree>
      <p:nvGrpSpPr>
        <p:cNvPr id="1" name="Shape 48"/>
        <p:cNvGrpSpPr/>
        <p:nvPr/>
      </p:nvGrpSpPr>
      <p:grpSpPr>
        <a:xfrm>
          <a:off x="0" y="0"/>
          <a:ext cx="0" cy="0"/>
          <a:chOff x="0" y="0"/>
          <a:chExt cx="0" cy="0"/>
        </a:xfrm>
      </p:grpSpPr>
      <p:sp>
        <p:nvSpPr>
          <p:cNvPr id="49" name="Google Shape;49;p9"/>
          <p:cNvSpPr txBox="1">
            <a:spLocks noGrp="1"/>
          </p:cNvSpPr>
          <p:nvPr>
            <p:ph type="title"/>
          </p:nvPr>
        </p:nvSpPr>
        <p:spPr>
          <a:xfrm>
            <a:off x="681125" y="12375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0" name="Google Shape;50;p9"/>
          <p:cNvSpPr txBox="1">
            <a:spLocks noGrp="1"/>
          </p:cNvSpPr>
          <p:nvPr>
            <p:ph type="body" idx="1"/>
          </p:nvPr>
        </p:nvSpPr>
        <p:spPr>
          <a:xfrm>
            <a:off x="681125" y="2186175"/>
            <a:ext cx="8151300" cy="23826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51" name="Google Shape;51;p9"/>
          <p:cNvSpPr txBox="1">
            <a:spLocks noGrp="1"/>
          </p:cNvSpPr>
          <p:nvPr>
            <p:ph type="sldNum" idx="12"/>
          </p:nvPr>
        </p:nvSpPr>
        <p:spPr>
          <a:xfrm>
            <a:off x="868625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52" name="Google Shape;52;p9"/>
          <p:cNvPicPr preferRelativeResize="0"/>
          <p:nvPr/>
        </p:nvPicPr>
        <p:blipFill rotWithShape="1">
          <a:blip r:embed="rId2">
            <a:alphaModFix/>
          </a:blip>
          <a:srcRect b="29002"/>
          <a:stretch/>
        </p:blipFill>
        <p:spPr>
          <a:xfrm>
            <a:off x="6064600" y="4005025"/>
            <a:ext cx="2836151" cy="1138475"/>
          </a:xfrm>
          <a:prstGeom prst="rect">
            <a:avLst/>
          </a:prstGeom>
          <a:noFill/>
          <a:ln>
            <a:noFill/>
          </a:ln>
        </p:spPr>
      </p:pic>
      <p:pic>
        <p:nvPicPr>
          <p:cNvPr id="53" name="Google Shape;53;p9"/>
          <p:cNvPicPr preferRelativeResize="0"/>
          <p:nvPr/>
        </p:nvPicPr>
        <p:blipFill>
          <a:blip r:embed="rId3">
            <a:alphaModFix/>
          </a:blip>
          <a:stretch>
            <a:fillRect/>
          </a:stretch>
        </p:blipFill>
        <p:spPr>
          <a:xfrm>
            <a:off x="959700" y="1812013"/>
            <a:ext cx="1612884" cy="13477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1 1 1 1">
  <p:cSld name="TITLE_AND_BODY_1_1_1_1">
    <p:spTree>
      <p:nvGrpSpPr>
        <p:cNvPr id="1" name="Shape 54"/>
        <p:cNvGrpSpPr/>
        <p:nvPr/>
      </p:nvGrpSpPr>
      <p:grpSpPr>
        <a:xfrm>
          <a:off x="0" y="0"/>
          <a:ext cx="0" cy="0"/>
          <a:chOff x="0" y="0"/>
          <a:chExt cx="0" cy="0"/>
        </a:xfrm>
      </p:grpSpPr>
      <p:sp>
        <p:nvSpPr>
          <p:cNvPr id="55" name="Google Shape;55;p10"/>
          <p:cNvSpPr txBox="1">
            <a:spLocks noGrp="1"/>
          </p:cNvSpPr>
          <p:nvPr>
            <p:ph type="title"/>
          </p:nvPr>
        </p:nvSpPr>
        <p:spPr>
          <a:xfrm>
            <a:off x="800100" y="1350350"/>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6" name="Google Shape;56;p10"/>
          <p:cNvSpPr txBox="1">
            <a:spLocks noGrp="1"/>
          </p:cNvSpPr>
          <p:nvPr>
            <p:ph type="body" idx="1"/>
          </p:nvPr>
        </p:nvSpPr>
        <p:spPr>
          <a:xfrm>
            <a:off x="800100" y="2202075"/>
            <a:ext cx="6823800" cy="23667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57" name="Google Shape;57;p10"/>
          <p:cNvSpPr txBox="1">
            <a:spLocks noGrp="1"/>
          </p:cNvSpPr>
          <p:nvPr>
            <p:ph type="sldNum" idx="12"/>
          </p:nvPr>
        </p:nvSpPr>
        <p:spPr>
          <a:xfrm>
            <a:off x="8472303" y="4568875"/>
            <a:ext cx="360000" cy="401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58" name="Google Shape;58;p10"/>
          <p:cNvPicPr preferRelativeResize="0"/>
          <p:nvPr/>
        </p:nvPicPr>
        <p:blipFill>
          <a:blip r:embed="rId2">
            <a:alphaModFix/>
          </a:blip>
          <a:stretch>
            <a:fillRect/>
          </a:stretch>
        </p:blipFill>
        <p:spPr>
          <a:xfrm rot="7969173">
            <a:off x="6766185" y="-935203"/>
            <a:ext cx="3244279" cy="3433656"/>
          </a:xfrm>
          <a:prstGeom prst="rect">
            <a:avLst/>
          </a:prstGeom>
          <a:noFill/>
          <a:ln>
            <a:noFill/>
          </a:ln>
        </p:spPr>
      </p:pic>
      <p:pic>
        <p:nvPicPr>
          <p:cNvPr id="59" name="Google Shape;59;p10"/>
          <p:cNvPicPr preferRelativeResize="0"/>
          <p:nvPr/>
        </p:nvPicPr>
        <p:blipFill>
          <a:blip r:embed="rId3">
            <a:alphaModFix/>
          </a:blip>
          <a:stretch>
            <a:fillRect/>
          </a:stretch>
        </p:blipFill>
        <p:spPr>
          <a:xfrm>
            <a:off x="979275" y="1923049"/>
            <a:ext cx="1264400" cy="1301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213675" y="245000"/>
            <a:ext cx="8652300" cy="4683600"/>
          </a:xfrm>
          <a:prstGeom prst="rect">
            <a:avLst/>
          </a:prstGeom>
          <a:solidFill>
            <a:srgbClr val="073763">
              <a:alpha val="3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3F3F3"/>
              </a:solidFill>
            </a:endParaRPr>
          </a:p>
        </p:txBody>
      </p:sp>
      <p:sp>
        <p:nvSpPr>
          <p:cNvPr id="7" name="Google Shape;7;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434343"/>
              </a:buClr>
              <a:buSzPts val="2800"/>
              <a:buFont typeface="Montserrat"/>
              <a:buNone/>
              <a:defRPr sz="2800" b="1">
                <a:solidFill>
                  <a:srgbClr val="434343"/>
                </a:solidFill>
                <a:latin typeface="Montserrat"/>
                <a:ea typeface="Montserrat"/>
                <a:cs typeface="Montserrat"/>
                <a:sym typeface="Montserrat"/>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8" name="Google Shape;8;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9" name="Google Shape;9;p1"/>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28.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28.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28.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15.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28.xml"/><Relationship Id="rId6" Type="http://schemas.openxmlformats.org/officeDocument/2006/relationships/image" Target="../media/image22.png"/><Relationship Id="rId5" Type="http://schemas.openxmlformats.org/officeDocument/2006/relationships/image" Target="../media/image35.jpg"/><Relationship Id="rId4" Type="http://schemas.openxmlformats.org/officeDocument/2006/relationships/hyperlink" Target="http://www.youtube.com/watch?v=X7jrdUr791E"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8" Type="http://schemas.openxmlformats.org/officeDocument/2006/relationships/image" Target="../media/image38.jpg"/><Relationship Id="rId3" Type="http://schemas.openxmlformats.org/officeDocument/2006/relationships/hyperlink" Target="https://www.designkit.org/resources/1" TargetMode="External"/><Relationship Id="rId7" Type="http://schemas.openxmlformats.org/officeDocument/2006/relationships/hyperlink" Target="https://www.amazon.com/Creative-Confidence-Unleashing-Potential-Within/dp/038534936X" TargetMode="External"/><Relationship Id="rId2" Type="http://schemas.openxmlformats.org/officeDocument/2006/relationships/notesSlide" Target="../notesSlides/notesSlide16.xml"/><Relationship Id="rId1" Type="http://schemas.openxmlformats.org/officeDocument/2006/relationships/slideLayout" Target="../slideLayouts/slideLayout23.xml"/><Relationship Id="rId6" Type="http://schemas.openxmlformats.org/officeDocument/2006/relationships/image" Target="../media/image37.png"/><Relationship Id="rId5" Type="http://schemas.openxmlformats.org/officeDocument/2006/relationships/hyperlink" Target="https://stokedeck.io" TargetMode="External"/><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5.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3" Type="http://schemas.openxmlformats.org/officeDocument/2006/relationships/hyperlink" Target="mailto:rhntc@jsi.com" TargetMode="External"/><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7.xml"/><Relationship Id="rId6" Type="http://schemas.openxmlformats.org/officeDocument/2006/relationships/image" Target="../media/image12.png"/><Relationship Id="rId5" Type="http://schemas.openxmlformats.org/officeDocument/2006/relationships/image" Target="../media/image18.jp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7.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2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30"/>
          <p:cNvSpPr txBox="1">
            <a:spLocks noGrp="1"/>
          </p:cNvSpPr>
          <p:nvPr>
            <p:ph type="ctrTitle"/>
          </p:nvPr>
        </p:nvSpPr>
        <p:spPr>
          <a:xfrm>
            <a:off x="426425" y="2184650"/>
            <a:ext cx="6132600" cy="1231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800" dirty="0">
                <a:solidFill>
                  <a:schemeClr val="dk2"/>
                </a:solidFill>
              </a:rPr>
              <a:t>Lessons for Innovation Projects:</a:t>
            </a:r>
            <a:endParaRPr sz="2800" dirty="0">
              <a:solidFill>
                <a:schemeClr val="dk2"/>
              </a:solidFill>
            </a:endParaRPr>
          </a:p>
          <a:p>
            <a:pPr marL="0" lvl="0" indent="0" algn="l" rtl="0">
              <a:spcBef>
                <a:spcPts val="0"/>
              </a:spcBef>
              <a:spcAft>
                <a:spcPts val="0"/>
              </a:spcAft>
              <a:buNone/>
            </a:pPr>
            <a:r>
              <a:rPr lang="en" sz="2800" dirty="0">
                <a:solidFill>
                  <a:schemeClr val="dk2"/>
                </a:solidFill>
              </a:rPr>
              <a:t>Highlights from OPA’s Innovation Accelerators </a:t>
            </a:r>
          </a:p>
          <a:p>
            <a:pPr marL="0" lvl="0" indent="0" algn="l" rtl="0">
              <a:spcBef>
                <a:spcPts val="0"/>
              </a:spcBef>
              <a:spcAft>
                <a:spcPts val="0"/>
              </a:spcAft>
              <a:buNone/>
            </a:pPr>
            <a:endParaRPr sz="2800" dirty="0">
              <a:solidFill>
                <a:schemeClr val="dk2"/>
              </a:solidFill>
            </a:endParaRPr>
          </a:p>
        </p:txBody>
      </p:sp>
      <p:sp>
        <p:nvSpPr>
          <p:cNvPr id="165" name="Google Shape;165;p30"/>
          <p:cNvSpPr txBox="1">
            <a:spLocks noGrp="1"/>
          </p:cNvSpPr>
          <p:nvPr>
            <p:ph type="subTitle" idx="1"/>
          </p:nvPr>
        </p:nvSpPr>
        <p:spPr>
          <a:xfrm>
            <a:off x="464100" y="3416450"/>
            <a:ext cx="4263900"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smtClean="0">
                <a:latin typeface="Lato"/>
                <a:ea typeface="Lato"/>
                <a:cs typeface="Lato"/>
                <a:sym typeface="Lato"/>
              </a:rPr>
              <a:t>July 20, 2021</a:t>
            </a:r>
            <a:endParaRPr sz="2000">
              <a:latin typeface="Lato"/>
              <a:ea typeface="Lato"/>
              <a:cs typeface="Lato"/>
              <a:sym typeface="Lato"/>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237"/>
        <p:cNvGrpSpPr/>
        <p:nvPr/>
      </p:nvGrpSpPr>
      <p:grpSpPr>
        <a:xfrm>
          <a:off x="0" y="0"/>
          <a:ext cx="0" cy="0"/>
          <a:chOff x="0" y="0"/>
          <a:chExt cx="0" cy="0"/>
        </a:xfrm>
      </p:grpSpPr>
      <p:sp>
        <p:nvSpPr>
          <p:cNvPr id="239" name="Google Shape;239;p39"/>
          <p:cNvSpPr txBox="1">
            <a:spLocks noGrp="1"/>
          </p:cNvSpPr>
          <p:nvPr>
            <p:ph type="title"/>
          </p:nvPr>
        </p:nvSpPr>
        <p:spPr>
          <a:xfrm>
            <a:off x="311700" y="216425"/>
            <a:ext cx="8520600" cy="5727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dirty="0">
                <a:solidFill>
                  <a:schemeClr val="dk2"/>
                </a:solidFill>
              </a:rPr>
              <a:t>Development of Innovative Programs</a:t>
            </a:r>
            <a:endParaRPr dirty="0">
              <a:solidFill>
                <a:schemeClr val="dk2"/>
              </a:solidFill>
            </a:endParaRPr>
          </a:p>
        </p:txBody>
      </p:sp>
      <p:pic>
        <p:nvPicPr>
          <p:cNvPr id="238" name="Google Shape;238;p39" descr="Diagram showing relationship between status quo, types of innovation, space, process, partnerships, climate, and macro policy"/>
          <p:cNvPicPr preferRelativeResize="0"/>
          <p:nvPr/>
        </p:nvPicPr>
        <p:blipFill rotWithShape="1">
          <a:blip r:embed="rId3">
            <a:alphaModFix/>
          </a:blip>
          <a:srcRect t="11032"/>
          <a:stretch/>
        </p:blipFill>
        <p:spPr>
          <a:xfrm>
            <a:off x="1704525" y="814850"/>
            <a:ext cx="5734950" cy="4011200"/>
          </a:xfrm>
          <a:prstGeom prst="rect">
            <a:avLst/>
          </a:prstGeom>
          <a:noFill/>
          <a:ln>
            <a:noFill/>
          </a:ln>
        </p:spPr>
      </p:pic>
      <p:pic>
        <p:nvPicPr>
          <p:cNvPr id="240" name="Google Shape;240;p39" descr="iTP3 logo"/>
          <p:cNvPicPr preferRelativeResize="0"/>
          <p:nvPr/>
        </p:nvPicPr>
        <p:blipFill>
          <a:blip r:embed="rId4">
            <a:alphaModFix/>
          </a:blip>
          <a:stretch>
            <a:fillRect/>
          </a:stretch>
        </p:blipFill>
        <p:spPr>
          <a:xfrm>
            <a:off x="229550" y="4061367"/>
            <a:ext cx="1474975" cy="1005932"/>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244"/>
        <p:cNvGrpSpPr/>
        <p:nvPr/>
      </p:nvGrpSpPr>
      <p:grpSpPr>
        <a:xfrm>
          <a:off x="0" y="0"/>
          <a:ext cx="0" cy="0"/>
          <a:chOff x="0" y="0"/>
          <a:chExt cx="0" cy="0"/>
        </a:xfrm>
      </p:grpSpPr>
      <p:sp>
        <p:nvSpPr>
          <p:cNvPr id="246" name="Google Shape;246;p40"/>
          <p:cNvSpPr txBox="1">
            <a:spLocks noGrp="1"/>
          </p:cNvSpPr>
          <p:nvPr>
            <p:ph type="title"/>
          </p:nvPr>
        </p:nvSpPr>
        <p:spPr>
          <a:xfrm>
            <a:off x="311700" y="216425"/>
            <a:ext cx="8520600" cy="5727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dirty="0">
                <a:solidFill>
                  <a:schemeClr val="dk2"/>
                </a:solidFill>
              </a:rPr>
              <a:t>Development of Innovative Programs</a:t>
            </a:r>
            <a:endParaRPr dirty="0">
              <a:solidFill>
                <a:schemeClr val="dk2"/>
              </a:solidFill>
            </a:endParaRPr>
          </a:p>
        </p:txBody>
      </p:sp>
      <p:pic>
        <p:nvPicPr>
          <p:cNvPr id="245" name="Google Shape;245;p40" descr="Diagram showing relationship between status quo, types of innovation, space, process, partnerships, climate, and macro policy. The diagram emphasizes status quo, macro policy, and climate"/>
          <p:cNvPicPr preferRelativeResize="0"/>
          <p:nvPr/>
        </p:nvPicPr>
        <p:blipFill rotWithShape="1">
          <a:blip r:embed="rId3">
            <a:alphaModFix/>
          </a:blip>
          <a:srcRect t="10849"/>
          <a:stretch/>
        </p:blipFill>
        <p:spPr>
          <a:xfrm>
            <a:off x="1596550" y="768775"/>
            <a:ext cx="5980525" cy="4191575"/>
          </a:xfrm>
          <a:prstGeom prst="rect">
            <a:avLst/>
          </a:prstGeom>
          <a:noFill/>
          <a:ln>
            <a:noFill/>
          </a:ln>
        </p:spPr>
      </p:pic>
      <p:pic>
        <p:nvPicPr>
          <p:cNvPr id="247" name="Google Shape;247;p40" descr="iTP3 logo"/>
          <p:cNvPicPr preferRelativeResize="0"/>
          <p:nvPr/>
        </p:nvPicPr>
        <p:blipFill>
          <a:blip r:embed="rId4">
            <a:alphaModFix/>
          </a:blip>
          <a:stretch>
            <a:fillRect/>
          </a:stretch>
        </p:blipFill>
        <p:spPr>
          <a:xfrm>
            <a:off x="229550" y="4061367"/>
            <a:ext cx="1474975" cy="1005932"/>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251"/>
        <p:cNvGrpSpPr/>
        <p:nvPr/>
      </p:nvGrpSpPr>
      <p:grpSpPr>
        <a:xfrm>
          <a:off x="0" y="0"/>
          <a:ext cx="0" cy="0"/>
          <a:chOff x="0" y="0"/>
          <a:chExt cx="0" cy="0"/>
        </a:xfrm>
      </p:grpSpPr>
      <p:sp>
        <p:nvSpPr>
          <p:cNvPr id="253" name="Google Shape;253;p41"/>
          <p:cNvSpPr txBox="1">
            <a:spLocks noGrp="1"/>
          </p:cNvSpPr>
          <p:nvPr>
            <p:ph type="title"/>
          </p:nvPr>
        </p:nvSpPr>
        <p:spPr>
          <a:xfrm>
            <a:off x="311700" y="216425"/>
            <a:ext cx="8520600" cy="5727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dirty="0">
                <a:solidFill>
                  <a:schemeClr val="dk2"/>
                </a:solidFill>
              </a:rPr>
              <a:t>Development of Innovative Programs</a:t>
            </a:r>
            <a:endParaRPr dirty="0">
              <a:solidFill>
                <a:schemeClr val="dk2"/>
              </a:solidFill>
            </a:endParaRPr>
          </a:p>
        </p:txBody>
      </p:sp>
      <p:pic>
        <p:nvPicPr>
          <p:cNvPr id="252" name="Google Shape;252;p41" descr="Diagram showing relationship between status quo, types of innovation, space, process, partnerships, climate, and macro policy. The diagram emphasizes space, process, and partnerships"/>
          <p:cNvPicPr preferRelativeResize="0"/>
          <p:nvPr/>
        </p:nvPicPr>
        <p:blipFill rotWithShape="1">
          <a:blip r:embed="rId3">
            <a:alphaModFix/>
          </a:blip>
          <a:srcRect t="10546"/>
          <a:stretch/>
        </p:blipFill>
        <p:spPr>
          <a:xfrm>
            <a:off x="1566350" y="707350"/>
            <a:ext cx="6011275" cy="4227325"/>
          </a:xfrm>
          <a:prstGeom prst="rect">
            <a:avLst/>
          </a:prstGeom>
          <a:noFill/>
          <a:ln>
            <a:noFill/>
          </a:ln>
        </p:spPr>
      </p:pic>
      <p:pic>
        <p:nvPicPr>
          <p:cNvPr id="254" name="Google Shape;254;p41" descr="iTP3 logo"/>
          <p:cNvPicPr preferRelativeResize="0"/>
          <p:nvPr/>
        </p:nvPicPr>
        <p:blipFill>
          <a:blip r:embed="rId4">
            <a:alphaModFix/>
          </a:blip>
          <a:stretch>
            <a:fillRect/>
          </a:stretch>
        </p:blipFill>
        <p:spPr>
          <a:xfrm>
            <a:off x="229550" y="4061367"/>
            <a:ext cx="1474975" cy="1005932"/>
          </a:xfrm>
          <a:prstGeom prst="rect">
            <a:avLst/>
          </a:prstGeom>
          <a:noFill/>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258"/>
        <p:cNvGrpSpPr/>
        <p:nvPr/>
      </p:nvGrpSpPr>
      <p:grpSpPr>
        <a:xfrm>
          <a:off x="0" y="0"/>
          <a:ext cx="0" cy="0"/>
          <a:chOff x="0" y="0"/>
          <a:chExt cx="0" cy="0"/>
        </a:xfrm>
      </p:grpSpPr>
      <p:sp>
        <p:nvSpPr>
          <p:cNvPr id="260" name="Google Shape;260;p42"/>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dk2"/>
                </a:solidFill>
              </a:rPr>
              <a:t>Development of Innovative Programs</a:t>
            </a:r>
            <a:endParaRPr dirty="0">
              <a:solidFill>
                <a:schemeClr val="dk2"/>
              </a:solidFill>
            </a:endParaRPr>
          </a:p>
        </p:txBody>
      </p:sp>
      <p:pic>
        <p:nvPicPr>
          <p:cNvPr id="259" name="Google Shape;259;p42" descr="Diagram showing relationship between status quo, types of innovation, space, process, partnerships, climate, and macro policy. There is emphasis on type of innovation"/>
          <p:cNvPicPr preferRelativeResize="0"/>
          <p:nvPr/>
        </p:nvPicPr>
        <p:blipFill rotWithShape="1">
          <a:blip r:embed="rId3">
            <a:alphaModFix/>
          </a:blip>
          <a:srcRect t="9690"/>
          <a:stretch/>
        </p:blipFill>
        <p:spPr>
          <a:xfrm>
            <a:off x="1581700" y="676650"/>
            <a:ext cx="5980601" cy="4245975"/>
          </a:xfrm>
          <a:prstGeom prst="rect">
            <a:avLst/>
          </a:prstGeom>
          <a:noFill/>
          <a:ln>
            <a:noFill/>
          </a:ln>
        </p:spPr>
      </p:pic>
      <p:pic>
        <p:nvPicPr>
          <p:cNvPr id="261" name="Google Shape;261;p42" descr="iTP3 logo"/>
          <p:cNvPicPr preferRelativeResize="0"/>
          <p:nvPr/>
        </p:nvPicPr>
        <p:blipFill>
          <a:blip r:embed="rId4">
            <a:alphaModFix/>
          </a:blip>
          <a:stretch>
            <a:fillRect/>
          </a:stretch>
        </p:blipFill>
        <p:spPr>
          <a:xfrm>
            <a:off x="229550" y="4061367"/>
            <a:ext cx="1474975" cy="1005932"/>
          </a:xfrm>
          <a:prstGeom prst="rect">
            <a:avLst/>
          </a:prstGeom>
          <a:noFill/>
          <a:ln>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265"/>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Using The Connect</a:t>
            </a:r>
            <a:endParaRPr lang="en-US" dirty="0"/>
          </a:p>
        </p:txBody>
      </p:sp>
      <p:pic>
        <p:nvPicPr>
          <p:cNvPr id="267" name="Google Shape;267;p43" descr="Using The Connect logo"/>
          <p:cNvPicPr preferRelativeResize="0"/>
          <p:nvPr/>
        </p:nvPicPr>
        <p:blipFill>
          <a:blip r:embed="rId3">
            <a:alphaModFix/>
          </a:blip>
          <a:stretch>
            <a:fillRect/>
          </a:stretch>
        </p:blipFill>
        <p:spPr>
          <a:xfrm>
            <a:off x="485150" y="1495250"/>
            <a:ext cx="2754750" cy="1889299"/>
          </a:xfrm>
          <a:prstGeom prst="rect">
            <a:avLst/>
          </a:prstGeom>
          <a:noFill/>
          <a:ln>
            <a:noFill/>
          </a:ln>
        </p:spPr>
      </p:pic>
      <p:pic>
        <p:nvPicPr>
          <p:cNvPr id="266" name="Google Shape;266;p43" descr="Using the Connect is a sexual health program designed for youth in 6th – 8th grades.  The program was designed as a series of four educational games and one take home activity.  Each game focuses on specific knowledge and skillsets for youth to: 1) understand their minds and bodies; 2) access credible health information; 3) communicate effectively; 4) problem solve to make healthy decisions; and 5) build safe connections with adults in the community.  Through playing these games participants will gain a solid knowledge base of sexual health information and skills to not only prevent teen pregnancy, but be empowered to lead healthy lives." title="Using The Connect">
            <a:hlinkClick r:id="rId4"/>
          </p:cNvPr>
          <p:cNvPicPr preferRelativeResize="0"/>
          <p:nvPr/>
        </p:nvPicPr>
        <p:blipFill>
          <a:blip r:embed="rId5">
            <a:alphaModFix/>
          </a:blip>
          <a:stretch>
            <a:fillRect/>
          </a:stretch>
        </p:blipFill>
        <p:spPr>
          <a:xfrm>
            <a:off x="3514000" y="600263"/>
            <a:ext cx="5257313" cy="3942975"/>
          </a:xfrm>
          <a:prstGeom prst="rect">
            <a:avLst/>
          </a:prstGeom>
          <a:noFill/>
          <a:ln>
            <a:noFill/>
          </a:ln>
        </p:spPr>
      </p:pic>
      <p:pic>
        <p:nvPicPr>
          <p:cNvPr id="268" name="Google Shape;268;p43" descr="iTP3"/>
          <p:cNvPicPr preferRelativeResize="0"/>
          <p:nvPr/>
        </p:nvPicPr>
        <p:blipFill>
          <a:blip r:embed="rId6">
            <a:alphaModFix/>
          </a:blip>
          <a:stretch>
            <a:fillRect/>
          </a:stretch>
        </p:blipFill>
        <p:spPr>
          <a:xfrm>
            <a:off x="229550" y="4061367"/>
            <a:ext cx="1474975" cy="1005932"/>
          </a:xfrm>
          <a:prstGeom prst="rect">
            <a:avLst/>
          </a:prstGeom>
          <a:noFill/>
          <a:ln>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44"/>
          <p:cNvSpPr txBox="1">
            <a:spLocks noGrp="1"/>
          </p:cNvSpPr>
          <p:nvPr>
            <p:ph type="title"/>
          </p:nvPr>
        </p:nvSpPr>
        <p:spPr>
          <a:xfrm>
            <a:off x="612075" y="508000"/>
            <a:ext cx="8067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0" dirty="0">
                <a:latin typeface="Lato"/>
                <a:ea typeface="Lato"/>
                <a:cs typeface="Lato"/>
                <a:sym typeface="Lato"/>
              </a:rPr>
              <a:t>What are some tools or resources that you found helpful when managing your innovation project? </a:t>
            </a:r>
            <a:endParaRPr b="0" dirty="0">
              <a:latin typeface="Lato"/>
              <a:ea typeface="Lato"/>
              <a:cs typeface="Lato"/>
              <a:sym typeface="Lato"/>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45"/>
          <p:cNvSpPr txBox="1">
            <a:spLocks noGrp="1"/>
          </p:cNvSpPr>
          <p:nvPr>
            <p:ph type="title"/>
          </p:nvPr>
        </p:nvSpPr>
        <p:spPr>
          <a:xfrm>
            <a:off x="431850" y="3917375"/>
            <a:ext cx="2243400" cy="1033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u="sng" dirty="0">
                <a:solidFill>
                  <a:schemeClr val="hlink"/>
                </a:solidFill>
                <a:hlinkClick r:id="rId3"/>
              </a:rPr>
              <a:t>IDEO Field Guide</a:t>
            </a:r>
            <a:endParaRPr dirty="0"/>
          </a:p>
        </p:txBody>
      </p:sp>
      <p:pic>
        <p:nvPicPr>
          <p:cNvPr id="283" name="Google Shape;283;p45" descr="Cover for IDEO Field Guide"/>
          <p:cNvPicPr preferRelativeResize="0"/>
          <p:nvPr/>
        </p:nvPicPr>
        <p:blipFill rotWithShape="1">
          <a:blip r:embed="rId4">
            <a:alphaModFix/>
          </a:blip>
          <a:srcRect l="14252" r="13690"/>
          <a:stretch/>
        </p:blipFill>
        <p:spPr>
          <a:xfrm>
            <a:off x="596125" y="1044900"/>
            <a:ext cx="1914850" cy="2657300"/>
          </a:xfrm>
          <a:prstGeom prst="rect">
            <a:avLst/>
          </a:prstGeom>
          <a:noFill/>
          <a:ln>
            <a:noFill/>
          </a:ln>
        </p:spPr>
      </p:pic>
      <p:sp>
        <p:nvSpPr>
          <p:cNvPr id="282" name="Google Shape;282;p45"/>
          <p:cNvSpPr txBox="1">
            <a:spLocks noGrp="1"/>
          </p:cNvSpPr>
          <p:nvPr>
            <p:ph type="title"/>
          </p:nvPr>
        </p:nvSpPr>
        <p:spPr>
          <a:xfrm>
            <a:off x="3339975" y="3917375"/>
            <a:ext cx="2558100" cy="1033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u="sng">
                <a:solidFill>
                  <a:schemeClr val="hlink"/>
                </a:solidFill>
                <a:hlinkClick r:id="rId5"/>
              </a:rPr>
              <a:t>d. school Stoke Deck</a:t>
            </a:r>
            <a:r>
              <a:rPr lang="en"/>
              <a:t> </a:t>
            </a:r>
            <a:endParaRPr/>
          </a:p>
        </p:txBody>
      </p:sp>
      <p:pic>
        <p:nvPicPr>
          <p:cNvPr id="279" name="Google Shape;279;p45" descr="d. school Stoke Deck logo"/>
          <p:cNvPicPr preferRelativeResize="0"/>
          <p:nvPr/>
        </p:nvPicPr>
        <p:blipFill>
          <a:blip r:embed="rId6">
            <a:alphaModFix/>
          </a:blip>
          <a:stretch>
            <a:fillRect/>
          </a:stretch>
        </p:blipFill>
        <p:spPr>
          <a:xfrm>
            <a:off x="3760763" y="1515288"/>
            <a:ext cx="1716525" cy="1716525"/>
          </a:xfrm>
          <a:prstGeom prst="rect">
            <a:avLst/>
          </a:prstGeom>
          <a:noFill/>
          <a:ln>
            <a:noFill/>
          </a:ln>
        </p:spPr>
      </p:pic>
      <p:sp>
        <p:nvSpPr>
          <p:cNvPr id="281" name="Google Shape;281;p45"/>
          <p:cNvSpPr txBox="1">
            <a:spLocks noGrp="1"/>
          </p:cNvSpPr>
          <p:nvPr>
            <p:ph type="title"/>
          </p:nvPr>
        </p:nvSpPr>
        <p:spPr>
          <a:xfrm>
            <a:off x="6327050" y="3917375"/>
            <a:ext cx="2427300" cy="1033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u="sng" dirty="0">
                <a:solidFill>
                  <a:schemeClr val="hlink"/>
                </a:solidFill>
                <a:hlinkClick r:id="rId7"/>
              </a:rPr>
              <a:t>Creative Confidence</a:t>
            </a:r>
            <a:endParaRPr dirty="0"/>
          </a:p>
        </p:txBody>
      </p:sp>
      <p:pic>
        <p:nvPicPr>
          <p:cNvPr id="280" name="Google Shape;280;p45" descr="Creative Confidence cover"/>
          <p:cNvPicPr preferRelativeResize="0"/>
          <p:nvPr/>
        </p:nvPicPr>
        <p:blipFill>
          <a:blip r:embed="rId8">
            <a:alphaModFix/>
          </a:blip>
          <a:stretch>
            <a:fillRect/>
          </a:stretch>
        </p:blipFill>
        <p:spPr>
          <a:xfrm>
            <a:off x="6682450" y="1055445"/>
            <a:ext cx="1716525" cy="2636217"/>
          </a:xfrm>
          <a:prstGeom prst="rect">
            <a:avLst/>
          </a:prstGeom>
          <a:noFill/>
          <a:ln>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47"/>
          <p:cNvSpPr txBox="1">
            <a:spLocks noGrp="1"/>
          </p:cNvSpPr>
          <p:nvPr>
            <p:ph type="title"/>
          </p:nvPr>
        </p:nvSpPr>
        <p:spPr>
          <a:xfrm>
            <a:off x="211450" y="2047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Human-Centered Design is messy...</a:t>
            </a:r>
            <a:endParaRPr dirty="0"/>
          </a:p>
        </p:txBody>
      </p:sp>
      <p:pic>
        <p:nvPicPr>
          <p:cNvPr id="294" name="Google Shape;294;p47" descr="decorative"/>
          <p:cNvPicPr preferRelativeResize="0"/>
          <p:nvPr/>
        </p:nvPicPr>
        <p:blipFill>
          <a:blip r:embed="rId3">
            <a:alphaModFix/>
          </a:blip>
          <a:stretch>
            <a:fillRect/>
          </a:stretch>
        </p:blipFill>
        <p:spPr>
          <a:xfrm>
            <a:off x="730375" y="813225"/>
            <a:ext cx="7331373" cy="4203475"/>
          </a:xfrm>
          <a:prstGeom prst="rect">
            <a:avLst/>
          </a:prstGeom>
          <a:noFill/>
          <a:ln>
            <a:no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49" hidden="1"/>
          <p:cNvSpPr txBox="1">
            <a:spLocks noGrp="1"/>
          </p:cNvSpPr>
          <p:nvPr>
            <p:ph type="title"/>
          </p:nvPr>
        </p:nvSpPr>
        <p:spPr>
          <a:xfrm>
            <a:off x="311700" y="22526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Graphic on inspiration,</a:t>
            </a:r>
            <a:r>
              <a:rPr lang="en-US" baseline="0" dirty="0" smtClean="0"/>
              <a:t> ideation, and execution</a:t>
            </a:r>
            <a:endParaRPr dirty="0"/>
          </a:p>
        </p:txBody>
      </p:sp>
      <p:pic>
        <p:nvPicPr>
          <p:cNvPr id="305" name="Google Shape;305;p49" descr="diagram showing the steps between inspiration, ideation, and execution. To fully execute, you diverge concepts and then converge them into ideas. You go through the steps of exploration, synthesis, ideation, evaluation, creation, and evolution. "/>
          <p:cNvPicPr preferRelativeResize="0"/>
          <p:nvPr/>
        </p:nvPicPr>
        <p:blipFill>
          <a:blip r:embed="rId3">
            <a:alphaModFix/>
          </a:blip>
          <a:stretch>
            <a:fillRect/>
          </a:stretch>
        </p:blipFill>
        <p:spPr>
          <a:xfrm>
            <a:off x="245750" y="0"/>
            <a:ext cx="8793824" cy="5344625"/>
          </a:xfrm>
          <a:prstGeom prst="rect">
            <a:avLst/>
          </a:prstGeom>
          <a:noFill/>
          <a:ln>
            <a:no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50"/>
          <p:cNvSpPr txBox="1">
            <a:spLocks noGrp="1"/>
          </p:cNvSpPr>
          <p:nvPr>
            <p:ph type="title"/>
          </p:nvPr>
        </p:nvSpPr>
        <p:spPr>
          <a:xfrm>
            <a:off x="612075" y="492650"/>
            <a:ext cx="8067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0" dirty="0">
                <a:latin typeface="Lato"/>
                <a:ea typeface="Lato"/>
                <a:cs typeface="Lato"/>
                <a:sym typeface="Lato"/>
              </a:rPr>
              <a:t>What are some of the ways you are considering disseminating your results or lessons learned?</a:t>
            </a:r>
            <a:endParaRPr b="0" dirty="0">
              <a:latin typeface="Lato"/>
              <a:ea typeface="Lato"/>
              <a:cs typeface="Lato"/>
              <a:sym typeface="Lato"/>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1"/>
          <p:cNvSpPr txBox="1">
            <a:spLocks noGrp="1"/>
          </p:cNvSpPr>
          <p:nvPr>
            <p:ph type="title"/>
          </p:nvPr>
        </p:nvSpPr>
        <p:spPr>
          <a:xfrm>
            <a:off x="710975" y="1161325"/>
            <a:ext cx="8460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dk2"/>
                </a:solidFill>
              </a:rPr>
              <a:t>Objectives</a:t>
            </a:r>
            <a:endParaRPr dirty="0">
              <a:solidFill>
                <a:schemeClr val="dk2"/>
              </a:solidFill>
            </a:endParaRPr>
          </a:p>
        </p:txBody>
      </p:sp>
      <p:sp>
        <p:nvSpPr>
          <p:cNvPr id="171" name="Google Shape;171;p31"/>
          <p:cNvSpPr txBox="1">
            <a:spLocks noGrp="1"/>
          </p:cNvSpPr>
          <p:nvPr>
            <p:ph type="body" idx="1"/>
          </p:nvPr>
        </p:nvSpPr>
        <p:spPr>
          <a:xfrm>
            <a:off x="710975" y="2004650"/>
            <a:ext cx="7033800" cy="2852700"/>
          </a:xfrm>
          <a:prstGeom prst="rect">
            <a:avLst/>
          </a:prstGeom>
        </p:spPr>
        <p:txBody>
          <a:bodyPr spcFirstLastPara="1" wrap="square" lIns="91425" tIns="91425" rIns="91425" bIns="91425" anchor="t" anchorCtr="0">
            <a:noAutofit/>
          </a:bodyPr>
          <a:lstStyle/>
          <a:p>
            <a:pPr marL="457200" lvl="0" indent="-355600" algn="l" rtl="0">
              <a:lnSpc>
                <a:spcPct val="100000"/>
              </a:lnSpc>
              <a:spcBef>
                <a:spcPts val="0"/>
              </a:spcBef>
              <a:spcAft>
                <a:spcPts val="0"/>
              </a:spcAft>
              <a:buSzPts val="2000"/>
              <a:buChar char="●"/>
            </a:pPr>
            <a:r>
              <a:rPr lang="en" sz="2000" dirty="0"/>
              <a:t>Learn helpful tools for managing an innovation project </a:t>
            </a:r>
            <a:endParaRPr sz="2000" dirty="0"/>
          </a:p>
          <a:p>
            <a:pPr marL="457200" lvl="0" indent="-355600" algn="l" rtl="0">
              <a:lnSpc>
                <a:spcPct val="100000"/>
              </a:lnSpc>
              <a:spcBef>
                <a:spcPts val="0"/>
              </a:spcBef>
              <a:spcAft>
                <a:spcPts val="0"/>
              </a:spcAft>
              <a:buSzPts val="2000"/>
              <a:buChar char="●"/>
            </a:pPr>
            <a:r>
              <a:rPr lang="en" sz="2000" dirty="0"/>
              <a:t>Hear strategies for sustaining momentum of an innovation project </a:t>
            </a:r>
            <a:endParaRPr sz="2000" dirty="0"/>
          </a:p>
          <a:p>
            <a:pPr marL="457200" lvl="0" indent="-355600" algn="l" rtl="0">
              <a:lnSpc>
                <a:spcPct val="100000"/>
              </a:lnSpc>
              <a:spcBef>
                <a:spcPts val="0"/>
              </a:spcBef>
              <a:spcAft>
                <a:spcPts val="0"/>
              </a:spcAft>
              <a:buSzPts val="2000"/>
              <a:buChar char="●"/>
            </a:pPr>
            <a:r>
              <a:rPr lang="en" sz="2000" dirty="0"/>
              <a:t>Learn tips for disseminating the findings of your program</a:t>
            </a:r>
            <a:endParaRPr sz="2000" dirty="0"/>
          </a:p>
          <a:p>
            <a:pPr marL="457200" lvl="0" indent="-342900" algn="l" rtl="0">
              <a:lnSpc>
                <a:spcPct val="100000"/>
              </a:lnSpc>
              <a:spcBef>
                <a:spcPts val="0"/>
              </a:spcBef>
              <a:spcAft>
                <a:spcPts val="0"/>
              </a:spcAft>
              <a:buSzPts val="1800"/>
              <a:buChar char="●"/>
            </a:pPr>
            <a:r>
              <a:rPr lang="en" sz="2000" dirty="0"/>
              <a:t>Hear about the peer learning group on managing innovation projects for TPP20 IIN grantees</a:t>
            </a:r>
            <a:endParaRPr sz="33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51"/>
          <p:cNvSpPr txBox="1">
            <a:spLocks noGrp="1"/>
          </p:cNvSpPr>
          <p:nvPr>
            <p:ph type="title"/>
          </p:nvPr>
        </p:nvSpPr>
        <p:spPr>
          <a:xfrm>
            <a:off x="-415750" y="1883250"/>
            <a:ext cx="4035900" cy="572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7200" dirty="0"/>
              <a:t>Q&amp;A	</a:t>
            </a:r>
            <a:endParaRPr sz="7200" dirty="0"/>
          </a:p>
        </p:txBody>
      </p:sp>
      <p:sp>
        <p:nvSpPr>
          <p:cNvPr id="316" name="Google Shape;316;p51"/>
          <p:cNvSpPr txBox="1">
            <a:spLocks noGrp="1"/>
          </p:cNvSpPr>
          <p:nvPr>
            <p:ph type="body" idx="4294967295"/>
          </p:nvPr>
        </p:nvSpPr>
        <p:spPr>
          <a:xfrm>
            <a:off x="4016488" y="2047075"/>
            <a:ext cx="3816900" cy="7650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1600"/>
              </a:spcAft>
              <a:buNone/>
            </a:pPr>
            <a:r>
              <a:rPr lang="en" sz="2700" dirty="0"/>
              <a:t>What questions do </a:t>
            </a:r>
            <a:br>
              <a:rPr lang="en" sz="2700" dirty="0"/>
            </a:br>
            <a:r>
              <a:rPr lang="en" sz="2700" dirty="0"/>
              <a:t>you have for us?</a:t>
            </a:r>
            <a:endParaRPr sz="2700" dirty="0"/>
          </a:p>
        </p:txBody>
      </p:sp>
      <p:pic>
        <p:nvPicPr>
          <p:cNvPr id="317" name="Google Shape;317;p51" descr="decorative"/>
          <p:cNvPicPr preferRelativeResize="0"/>
          <p:nvPr/>
        </p:nvPicPr>
        <p:blipFill>
          <a:blip r:embed="rId3">
            <a:alphaModFix/>
          </a:blip>
          <a:stretch>
            <a:fillRect/>
          </a:stretch>
        </p:blipFill>
        <p:spPr>
          <a:xfrm rot="-5400000">
            <a:off x="3299454" y="2456579"/>
            <a:ext cx="912600" cy="93584"/>
          </a:xfrm>
          <a:prstGeom prst="rect">
            <a:avLst/>
          </a:prstGeom>
          <a:noFill/>
          <a:ln>
            <a:noFill/>
          </a:ln>
        </p:spPr>
      </p:pic>
      <p:pic>
        <p:nvPicPr>
          <p:cNvPr id="318" name="Google Shape;318;p51" descr="decoration"/>
          <p:cNvPicPr preferRelativeResize="0"/>
          <p:nvPr/>
        </p:nvPicPr>
        <p:blipFill rotWithShape="1">
          <a:blip r:embed="rId4">
            <a:alphaModFix/>
          </a:blip>
          <a:srcRect r="25160"/>
          <a:stretch/>
        </p:blipFill>
        <p:spPr>
          <a:xfrm>
            <a:off x="7865052" y="2102775"/>
            <a:ext cx="1278949" cy="2830899"/>
          </a:xfrm>
          <a:prstGeom prst="rect">
            <a:avLst/>
          </a:prstGeom>
          <a:noFill/>
          <a:ln>
            <a:no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52"/>
          <p:cNvSpPr txBox="1">
            <a:spLocks noGrp="1"/>
          </p:cNvSpPr>
          <p:nvPr>
            <p:ph type="title"/>
          </p:nvPr>
        </p:nvSpPr>
        <p:spPr>
          <a:xfrm>
            <a:off x="4641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dk2"/>
                </a:solidFill>
              </a:rPr>
              <a:t>New Opportunity for TPP20 Tier 2 IIN Grantees- Coming August 2021! </a:t>
            </a:r>
            <a:endParaRPr dirty="0">
              <a:solidFill>
                <a:schemeClr val="dk2"/>
              </a:solidFill>
            </a:endParaRPr>
          </a:p>
        </p:txBody>
      </p:sp>
      <p:sp>
        <p:nvSpPr>
          <p:cNvPr id="324" name="Google Shape;324;p52"/>
          <p:cNvSpPr txBox="1"/>
          <p:nvPr/>
        </p:nvSpPr>
        <p:spPr>
          <a:xfrm>
            <a:off x="464100" y="1522800"/>
            <a:ext cx="5731800" cy="350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dirty="0">
                <a:solidFill>
                  <a:schemeClr val="dk2"/>
                </a:solidFill>
                <a:latin typeface="Lato"/>
                <a:ea typeface="Lato"/>
                <a:cs typeface="Lato"/>
                <a:sym typeface="Lato"/>
              </a:rPr>
              <a:t>Project Management for Innovation </a:t>
            </a:r>
            <a:endParaRPr sz="1800" b="1" dirty="0">
              <a:solidFill>
                <a:schemeClr val="dk2"/>
              </a:solidFill>
              <a:latin typeface="Lato"/>
              <a:ea typeface="Lato"/>
              <a:cs typeface="Lato"/>
              <a:sym typeface="Lato"/>
            </a:endParaRPr>
          </a:p>
          <a:p>
            <a:pPr marL="0" lvl="0" indent="0" algn="l" rtl="0">
              <a:spcBef>
                <a:spcPts val="0"/>
              </a:spcBef>
              <a:spcAft>
                <a:spcPts val="0"/>
              </a:spcAft>
              <a:buNone/>
            </a:pPr>
            <a:r>
              <a:rPr lang="en" sz="1800" b="1" dirty="0">
                <a:solidFill>
                  <a:schemeClr val="dk2"/>
                </a:solidFill>
                <a:latin typeface="Lato"/>
                <a:ea typeface="Lato"/>
                <a:cs typeface="Lato"/>
                <a:sym typeface="Lato"/>
              </a:rPr>
              <a:t>Peer Learning Group (PLG)</a:t>
            </a:r>
            <a:endParaRPr sz="1500" dirty="0">
              <a:solidFill>
                <a:schemeClr val="dk2"/>
              </a:solidFill>
              <a:latin typeface="Lato"/>
              <a:ea typeface="Lato"/>
              <a:cs typeface="Lato"/>
              <a:sym typeface="Lato"/>
            </a:endParaRPr>
          </a:p>
          <a:p>
            <a:pPr marL="0" lvl="0" indent="0" algn="l" rtl="0">
              <a:spcBef>
                <a:spcPts val="0"/>
              </a:spcBef>
              <a:spcAft>
                <a:spcPts val="0"/>
              </a:spcAft>
              <a:buNone/>
            </a:pPr>
            <a:endParaRPr sz="1500" dirty="0">
              <a:solidFill>
                <a:schemeClr val="dk2"/>
              </a:solidFill>
              <a:latin typeface="Lato"/>
              <a:ea typeface="Lato"/>
              <a:cs typeface="Lato"/>
              <a:sym typeface="Lato"/>
            </a:endParaRPr>
          </a:p>
          <a:p>
            <a:pPr marL="0" lvl="0" indent="0" algn="l" rtl="0">
              <a:spcBef>
                <a:spcPts val="0"/>
              </a:spcBef>
              <a:spcAft>
                <a:spcPts val="0"/>
              </a:spcAft>
              <a:buNone/>
            </a:pPr>
            <a:r>
              <a:rPr lang="en" sz="1500" dirty="0">
                <a:solidFill>
                  <a:schemeClr val="dk2"/>
                </a:solidFill>
                <a:latin typeface="Lato"/>
                <a:ea typeface="Lato"/>
                <a:cs typeface="Lato"/>
                <a:sym typeface="Lato"/>
              </a:rPr>
              <a:t>Learn how to foster innovation throughout your project life cycle</a:t>
            </a:r>
            <a:endParaRPr sz="1500" dirty="0">
              <a:solidFill>
                <a:schemeClr val="dk2"/>
              </a:solidFill>
              <a:latin typeface="Lato"/>
              <a:ea typeface="Lato"/>
              <a:cs typeface="Lato"/>
              <a:sym typeface="Lato"/>
            </a:endParaRPr>
          </a:p>
          <a:p>
            <a:pPr marL="457200" lvl="1" indent="-323850" algn="l" rtl="0">
              <a:spcBef>
                <a:spcPts val="0"/>
              </a:spcBef>
              <a:spcAft>
                <a:spcPts val="0"/>
              </a:spcAft>
              <a:buClr>
                <a:schemeClr val="dk2"/>
              </a:buClr>
              <a:buSzPts val="1500"/>
              <a:buFont typeface="Lato"/>
              <a:buChar char="○"/>
            </a:pPr>
            <a:r>
              <a:rPr lang="en" sz="1500" dirty="0">
                <a:solidFill>
                  <a:schemeClr val="dk2"/>
                </a:solidFill>
                <a:latin typeface="Lato"/>
                <a:ea typeface="Lato"/>
                <a:cs typeface="Lato"/>
                <a:sym typeface="Lato"/>
              </a:rPr>
              <a:t>Hear from experts and peers who have managed innovation projects</a:t>
            </a:r>
            <a:endParaRPr sz="1500" dirty="0">
              <a:solidFill>
                <a:schemeClr val="dk2"/>
              </a:solidFill>
              <a:latin typeface="Lato"/>
              <a:ea typeface="Lato"/>
              <a:cs typeface="Lato"/>
              <a:sym typeface="Lato"/>
            </a:endParaRPr>
          </a:p>
          <a:p>
            <a:pPr marL="457200" lvl="1" indent="-323850" algn="l" rtl="0">
              <a:spcBef>
                <a:spcPts val="0"/>
              </a:spcBef>
              <a:spcAft>
                <a:spcPts val="0"/>
              </a:spcAft>
              <a:buClr>
                <a:schemeClr val="dk2"/>
              </a:buClr>
              <a:buSzPts val="1500"/>
              <a:buFont typeface="Lato"/>
              <a:buChar char="○"/>
            </a:pPr>
            <a:r>
              <a:rPr lang="en" sz="1500" dirty="0">
                <a:solidFill>
                  <a:schemeClr val="dk2"/>
                </a:solidFill>
                <a:latin typeface="Lato"/>
                <a:ea typeface="Lato"/>
                <a:cs typeface="Lato"/>
                <a:sym typeface="Lato"/>
              </a:rPr>
              <a:t>Learn about best and/or promising practices </a:t>
            </a:r>
            <a:endParaRPr sz="1500" dirty="0">
              <a:solidFill>
                <a:schemeClr val="dk2"/>
              </a:solidFill>
              <a:latin typeface="Lato"/>
              <a:ea typeface="Lato"/>
              <a:cs typeface="Lato"/>
              <a:sym typeface="Lato"/>
            </a:endParaRPr>
          </a:p>
          <a:p>
            <a:pPr marL="457200" lvl="1" indent="-323850" algn="l" rtl="0">
              <a:spcBef>
                <a:spcPts val="0"/>
              </a:spcBef>
              <a:spcAft>
                <a:spcPts val="0"/>
              </a:spcAft>
              <a:buClr>
                <a:schemeClr val="dk2"/>
              </a:buClr>
              <a:buSzPts val="1500"/>
              <a:buFont typeface="Lato"/>
              <a:buChar char="○"/>
            </a:pPr>
            <a:r>
              <a:rPr lang="en" sz="1500" dirty="0">
                <a:solidFill>
                  <a:schemeClr val="dk2"/>
                </a:solidFill>
                <a:latin typeface="Lato"/>
                <a:ea typeface="Lato"/>
                <a:cs typeface="Lato"/>
                <a:sym typeface="Lato"/>
              </a:rPr>
              <a:t>Discuss strategies for success with peers who are tackling similar challenges</a:t>
            </a:r>
            <a:endParaRPr sz="1500" dirty="0">
              <a:solidFill>
                <a:schemeClr val="dk2"/>
              </a:solidFill>
              <a:latin typeface="Lato"/>
              <a:ea typeface="Lato"/>
              <a:cs typeface="Lato"/>
              <a:sym typeface="Lato"/>
            </a:endParaRPr>
          </a:p>
          <a:p>
            <a:pPr marL="457200" lvl="1" indent="-323850" algn="l" rtl="0">
              <a:spcBef>
                <a:spcPts val="0"/>
              </a:spcBef>
              <a:spcAft>
                <a:spcPts val="0"/>
              </a:spcAft>
              <a:buClr>
                <a:schemeClr val="dk2"/>
              </a:buClr>
              <a:buSzPts val="1500"/>
              <a:buFont typeface="Lato"/>
              <a:buChar char="○"/>
            </a:pPr>
            <a:r>
              <a:rPr lang="en" sz="1500" dirty="0">
                <a:solidFill>
                  <a:schemeClr val="dk2"/>
                </a:solidFill>
                <a:latin typeface="Lato"/>
                <a:ea typeface="Lato"/>
                <a:cs typeface="Lato"/>
                <a:sym typeface="Lato"/>
              </a:rPr>
              <a:t>Share tools and resources </a:t>
            </a:r>
            <a:endParaRPr sz="1500" dirty="0">
              <a:solidFill>
                <a:schemeClr val="dk2"/>
              </a:solidFill>
              <a:latin typeface="Lato"/>
              <a:ea typeface="Lato"/>
              <a:cs typeface="Lato"/>
              <a:sym typeface="Lato"/>
            </a:endParaRPr>
          </a:p>
          <a:p>
            <a:pPr marL="0" lvl="0" indent="0" algn="l" rtl="0">
              <a:spcBef>
                <a:spcPts val="0"/>
              </a:spcBef>
              <a:spcAft>
                <a:spcPts val="0"/>
              </a:spcAft>
              <a:buNone/>
            </a:pPr>
            <a:endParaRPr sz="1500" dirty="0">
              <a:solidFill>
                <a:schemeClr val="dk2"/>
              </a:solidFill>
              <a:latin typeface="Lato"/>
              <a:ea typeface="Lato"/>
              <a:cs typeface="Lato"/>
              <a:sym typeface="Lato"/>
            </a:endParaRPr>
          </a:p>
          <a:p>
            <a:pPr marL="0" lvl="0" indent="0" algn="l" rtl="0">
              <a:spcBef>
                <a:spcPts val="0"/>
              </a:spcBef>
              <a:spcAft>
                <a:spcPts val="0"/>
              </a:spcAft>
              <a:buNone/>
            </a:pPr>
            <a:r>
              <a:rPr lang="en" sz="1500" dirty="0">
                <a:solidFill>
                  <a:schemeClr val="dk2"/>
                </a:solidFill>
                <a:latin typeface="Lato"/>
                <a:ea typeface="Lato"/>
                <a:cs typeface="Lato"/>
                <a:sym typeface="Lato"/>
              </a:rPr>
              <a:t>Details on how TPP IIN grantees can register will be </a:t>
            </a:r>
            <a:endParaRPr sz="1500" dirty="0">
              <a:solidFill>
                <a:schemeClr val="dk2"/>
              </a:solidFill>
              <a:latin typeface="Lato"/>
              <a:ea typeface="Lato"/>
              <a:cs typeface="Lato"/>
              <a:sym typeface="Lato"/>
            </a:endParaRPr>
          </a:p>
          <a:p>
            <a:pPr marL="0" lvl="0" indent="0" algn="l" rtl="0">
              <a:spcBef>
                <a:spcPts val="0"/>
              </a:spcBef>
              <a:spcAft>
                <a:spcPts val="0"/>
              </a:spcAft>
              <a:buNone/>
            </a:pPr>
            <a:r>
              <a:rPr lang="en" sz="1500" dirty="0">
                <a:solidFill>
                  <a:schemeClr val="dk2"/>
                </a:solidFill>
                <a:latin typeface="Lato"/>
                <a:ea typeface="Lato"/>
                <a:cs typeface="Lato"/>
                <a:sym typeface="Lato"/>
              </a:rPr>
              <a:t>sent via the RHNTC Training Alert</a:t>
            </a:r>
            <a:endParaRPr sz="1500" dirty="0">
              <a:solidFill>
                <a:schemeClr val="dk2"/>
              </a:solidFill>
              <a:latin typeface="Lato"/>
              <a:ea typeface="Lato"/>
              <a:cs typeface="Lato"/>
              <a:sym typeface="Lato"/>
            </a:endParaRPr>
          </a:p>
          <a:p>
            <a:pPr marL="0" lvl="0" indent="0" algn="l" rtl="0">
              <a:spcBef>
                <a:spcPts val="0"/>
              </a:spcBef>
              <a:spcAft>
                <a:spcPts val="0"/>
              </a:spcAft>
              <a:buNone/>
            </a:pPr>
            <a:endParaRPr sz="1500" dirty="0">
              <a:solidFill>
                <a:schemeClr val="dk2"/>
              </a:solidFill>
              <a:latin typeface="Lato"/>
              <a:ea typeface="Lato"/>
              <a:cs typeface="Lato"/>
              <a:sym typeface="Lato"/>
            </a:endParaRPr>
          </a:p>
        </p:txBody>
      </p:sp>
      <p:pic>
        <p:nvPicPr>
          <p:cNvPr id="325" name="Google Shape;325;p52" descr="decorative"/>
          <p:cNvPicPr preferRelativeResize="0"/>
          <p:nvPr/>
        </p:nvPicPr>
        <p:blipFill>
          <a:blip r:embed="rId3">
            <a:alphaModFix/>
          </a:blip>
          <a:stretch>
            <a:fillRect/>
          </a:stretch>
        </p:blipFill>
        <p:spPr>
          <a:xfrm>
            <a:off x="6395075" y="2152238"/>
            <a:ext cx="2252776" cy="2250526"/>
          </a:xfrm>
          <a:prstGeom prst="rect">
            <a:avLst/>
          </a:prstGeom>
          <a:noFill/>
          <a:ln>
            <a:noFill/>
          </a:ln>
        </p:spPr>
      </p:pic>
      <p:sp>
        <p:nvSpPr>
          <p:cNvPr id="2" name="Text Placeholder 1" hidden="1"/>
          <p:cNvSpPr>
            <a:spLocks noGrp="1"/>
          </p:cNvSpPr>
          <p:nvPr>
            <p:ph type="body" idx="4294967295"/>
          </p:nvPr>
        </p:nvSpPr>
        <p:spPr/>
        <p:txBody>
          <a:bodyPr/>
          <a:lstStyle/>
          <a:p>
            <a:pPr rtl="0"/>
            <a:r>
              <a:rPr lang="en-US" sz="1800" b="1" i="0" u="none" strike="noStrike" cap="none" dirty="0" smtClean="0">
                <a:solidFill>
                  <a:schemeClr val="dk2"/>
                </a:solidFill>
                <a:effectLst/>
                <a:latin typeface="Lato"/>
                <a:ea typeface="Lato"/>
                <a:cs typeface="Lato"/>
                <a:sym typeface="Lato"/>
              </a:rPr>
              <a:t>Project Management for Innovation </a:t>
            </a:r>
            <a:r>
              <a:rPr lang="en-US" sz="1800" b="0" i="0" u="none" strike="noStrike" cap="none" baseline="0" dirty="0" smtClean="0">
                <a:solidFill>
                  <a:schemeClr val="dk2"/>
                </a:solidFill>
                <a:effectLst/>
                <a:latin typeface="Lato"/>
                <a:ea typeface="Lato"/>
                <a:cs typeface="Lato"/>
                <a:sym typeface="Lato"/>
              </a:rPr>
              <a:t>P</a:t>
            </a:r>
            <a:r>
              <a:rPr lang="en-US" sz="1800" b="1" i="0" u="none" strike="noStrike" cap="none" dirty="0" smtClean="0">
                <a:solidFill>
                  <a:schemeClr val="dk2"/>
                </a:solidFill>
                <a:effectLst/>
                <a:latin typeface="Lato"/>
                <a:ea typeface="Lato"/>
                <a:cs typeface="Lato"/>
                <a:sym typeface="Lato"/>
              </a:rPr>
              <a:t>eer Learning Group (PLG)</a:t>
            </a:r>
            <a:endParaRPr lang="en-US" dirty="0" smtClean="0">
              <a:effectLst/>
            </a:endParaRPr>
          </a:p>
          <a:p>
            <a:pPr rtl="0"/>
            <a:r>
              <a:rPr lang="en-US" sz="1800" b="0" i="0" u="none" strike="noStrike" cap="none" dirty="0" smtClean="0">
                <a:solidFill>
                  <a:schemeClr val="dk2"/>
                </a:solidFill>
                <a:effectLst/>
                <a:latin typeface="Lato"/>
                <a:ea typeface="Lato"/>
                <a:cs typeface="Lato"/>
                <a:sym typeface="Lato"/>
              </a:rPr>
              <a:t>Learn how to foster innovation throughout your project life cycle</a:t>
            </a:r>
            <a:endParaRPr lang="en-US" dirty="0" smtClean="0">
              <a:effectLst/>
            </a:endParaRPr>
          </a:p>
          <a:p>
            <a:pPr lvl="1" rtl="0"/>
            <a:r>
              <a:rPr lang="en-US" sz="1400" b="0" i="0" u="none" strike="noStrike" cap="none" dirty="0" smtClean="0">
                <a:solidFill>
                  <a:schemeClr val="dk2"/>
                </a:solidFill>
                <a:effectLst/>
                <a:latin typeface="Lato"/>
                <a:ea typeface="Lato"/>
                <a:cs typeface="Lato"/>
                <a:sym typeface="Lato"/>
              </a:rPr>
              <a:t>Hear from experts and peers who have managed innovation projects</a:t>
            </a:r>
            <a:endParaRPr lang="en-US" dirty="0" smtClean="0">
              <a:effectLst/>
            </a:endParaRPr>
          </a:p>
          <a:p>
            <a:pPr lvl="1" rtl="0"/>
            <a:r>
              <a:rPr lang="en-US" sz="1400" b="0" i="0" u="none" strike="noStrike" cap="none" dirty="0" smtClean="0">
                <a:solidFill>
                  <a:schemeClr val="dk2"/>
                </a:solidFill>
                <a:effectLst/>
                <a:latin typeface="Lato"/>
                <a:ea typeface="Lato"/>
                <a:cs typeface="Lato"/>
                <a:sym typeface="Lato"/>
              </a:rPr>
              <a:t>Learn about best and/or promising practices </a:t>
            </a:r>
            <a:endParaRPr lang="en-US" dirty="0" smtClean="0">
              <a:effectLst/>
            </a:endParaRPr>
          </a:p>
          <a:p>
            <a:pPr lvl="1" rtl="0"/>
            <a:r>
              <a:rPr lang="en-US" sz="1400" b="0" i="0" u="none" strike="noStrike" cap="none" dirty="0" smtClean="0">
                <a:solidFill>
                  <a:schemeClr val="dk2"/>
                </a:solidFill>
                <a:effectLst/>
                <a:latin typeface="Lato"/>
                <a:ea typeface="Lato"/>
                <a:cs typeface="Lato"/>
                <a:sym typeface="Lato"/>
              </a:rPr>
              <a:t>Discuss strategies for success with peers who are tackling similar challenges</a:t>
            </a:r>
            <a:endParaRPr lang="en-US" dirty="0" smtClean="0">
              <a:effectLst/>
            </a:endParaRPr>
          </a:p>
          <a:p>
            <a:pPr lvl="1" rtl="0"/>
            <a:r>
              <a:rPr lang="en-US" sz="1400" b="0" i="0" u="none" strike="noStrike" cap="none" dirty="0" smtClean="0">
                <a:solidFill>
                  <a:schemeClr val="dk2"/>
                </a:solidFill>
                <a:effectLst/>
                <a:latin typeface="Lato"/>
                <a:ea typeface="Lato"/>
                <a:cs typeface="Lato"/>
                <a:sym typeface="Lato"/>
              </a:rPr>
              <a:t>Share tools and resources </a:t>
            </a:r>
            <a:endParaRPr lang="en-US" dirty="0" smtClean="0">
              <a:effectLst/>
            </a:endParaRPr>
          </a:p>
          <a:p>
            <a:pPr rtl="0"/>
            <a:r>
              <a:rPr lang="en-US" sz="1800" b="0" i="0" u="none" strike="noStrike" cap="none" dirty="0" smtClean="0">
                <a:solidFill>
                  <a:schemeClr val="dk2"/>
                </a:solidFill>
                <a:effectLst/>
                <a:latin typeface="Lato"/>
                <a:ea typeface="Lato"/>
                <a:cs typeface="Lato"/>
                <a:sym typeface="Lato"/>
              </a:rPr>
              <a:t>Details on how TPP IIN grantees can register will be sent via the RHNTC Training Alert</a:t>
            </a:r>
            <a:endParaRPr lang="en-US" dirty="0" smtClean="0">
              <a:effectLs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53"/>
          <p:cNvSpPr txBox="1">
            <a:spLocks noGrp="1"/>
          </p:cNvSpPr>
          <p:nvPr>
            <p:ph type="title"/>
          </p:nvPr>
        </p:nvSpPr>
        <p:spPr>
          <a:xfrm>
            <a:off x="800100" y="1231750"/>
            <a:ext cx="7921200" cy="550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dk2"/>
                </a:solidFill>
              </a:rPr>
              <a:t>Upcoming Activities</a:t>
            </a:r>
            <a:endParaRPr dirty="0">
              <a:solidFill>
                <a:schemeClr val="dk2"/>
              </a:solidFill>
            </a:endParaRPr>
          </a:p>
        </p:txBody>
      </p:sp>
      <p:sp>
        <p:nvSpPr>
          <p:cNvPr id="331" name="Google Shape;331;p53"/>
          <p:cNvSpPr txBox="1">
            <a:spLocks noGrp="1"/>
          </p:cNvSpPr>
          <p:nvPr>
            <p:ph type="body" idx="1"/>
          </p:nvPr>
        </p:nvSpPr>
        <p:spPr>
          <a:xfrm>
            <a:off x="800100" y="2255150"/>
            <a:ext cx="8032200" cy="2554200"/>
          </a:xfrm>
          <a:prstGeom prst="rect">
            <a:avLst/>
          </a:prstGeom>
        </p:spPr>
        <p:txBody>
          <a:bodyPr spcFirstLastPara="1" wrap="square" lIns="91425" tIns="91425" rIns="91425" bIns="91425" anchor="t" anchorCtr="0">
            <a:noAutofit/>
          </a:bodyPr>
          <a:lstStyle/>
          <a:p>
            <a:pPr marL="457200" lvl="0" indent="-368300" algn="l" rtl="0">
              <a:spcBef>
                <a:spcPts val="0"/>
              </a:spcBef>
              <a:spcAft>
                <a:spcPts val="0"/>
              </a:spcAft>
              <a:buSzPts val="2200"/>
              <a:buChar char="●"/>
            </a:pPr>
            <a:r>
              <a:rPr lang="en" sz="2200" dirty="0"/>
              <a:t>Systems Thinking Toolkit</a:t>
            </a:r>
            <a:endParaRPr sz="2200" dirty="0"/>
          </a:p>
          <a:p>
            <a:pPr marL="457200" lvl="0" indent="-368300" algn="l" rtl="0">
              <a:spcBef>
                <a:spcPts val="0"/>
              </a:spcBef>
              <a:spcAft>
                <a:spcPts val="0"/>
              </a:spcAft>
              <a:buSzPts val="2200"/>
              <a:buChar char="●"/>
            </a:pPr>
            <a:r>
              <a:rPr lang="en" sz="2200" dirty="0"/>
              <a:t>Grantee Meeting </a:t>
            </a:r>
            <a:r>
              <a:rPr lang="en" sz="2200" dirty="0" smtClean="0"/>
              <a:t>Series:</a:t>
            </a:r>
            <a:r>
              <a:rPr lang="en" sz="2200" baseline="0" dirty="0" smtClean="0"/>
              <a:t> </a:t>
            </a:r>
            <a:r>
              <a:rPr lang="en" sz="2200" dirty="0" smtClean="0"/>
              <a:t>Sustainability</a:t>
            </a:r>
            <a:endParaRPr sz="2200" dirty="0"/>
          </a:p>
          <a:p>
            <a:pPr marL="914400" lvl="1" indent="-368300" algn="l" rtl="0">
              <a:spcBef>
                <a:spcPts val="0"/>
              </a:spcBef>
              <a:spcAft>
                <a:spcPts val="0"/>
              </a:spcAft>
              <a:buSzPts val="2200"/>
              <a:buChar char="○"/>
            </a:pPr>
            <a:r>
              <a:rPr lang="en" sz="2200" dirty="0"/>
              <a:t>July 22, 29, and 30 from 1–4pm </a:t>
            </a:r>
            <a:r>
              <a:rPr lang="en" sz="2200" dirty="0" smtClean="0"/>
              <a:t>ET</a:t>
            </a:r>
            <a:endParaRPr sz="22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54"/>
          <p:cNvSpPr txBox="1">
            <a:spLocks noGrp="1"/>
          </p:cNvSpPr>
          <p:nvPr>
            <p:ph type="title"/>
          </p:nvPr>
        </p:nvSpPr>
        <p:spPr>
          <a:xfrm>
            <a:off x="800100" y="11113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How to Engage With Us </a:t>
            </a:r>
            <a:endParaRPr dirty="0"/>
          </a:p>
        </p:txBody>
      </p:sp>
      <p:grpSp>
        <p:nvGrpSpPr>
          <p:cNvPr id="337" name="Google Shape;337;p54" descr="decorative"/>
          <p:cNvGrpSpPr/>
          <p:nvPr/>
        </p:nvGrpSpPr>
        <p:grpSpPr>
          <a:xfrm>
            <a:off x="800100" y="2279010"/>
            <a:ext cx="1905900" cy="2090215"/>
            <a:chOff x="800100" y="2279010"/>
            <a:chExt cx="1905900" cy="2090215"/>
          </a:xfrm>
        </p:grpSpPr>
        <p:pic>
          <p:nvPicPr>
            <p:cNvPr id="338" name="Google Shape;338;p54" descr="decorative"/>
            <p:cNvPicPr preferRelativeResize="0"/>
            <p:nvPr/>
          </p:nvPicPr>
          <p:blipFill>
            <a:blip r:embed="rId3">
              <a:alphaModFix/>
            </a:blip>
            <a:stretch>
              <a:fillRect/>
            </a:stretch>
          </p:blipFill>
          <p:spPr>
            <a:xfrm>
              <a:off x="1111938" y="2279010"/>
              <a:ext cx="1282224" cy="744625"/>
            </a:xfrm>
            <a:prstGeom prst="rect">
              <a:avLst/>
            </a:prstGeom>
            <a:noFill/>
            <a:ln>
              <a:noFill/>
            </a:ln>
          </p:spPr>
        </p:pic>
        <p:sp>
          <p:nvSpPr>
            <p:cNvPr id="339" name="Google Shape;339;p54"/>
            <p:cNvSpPr txBox="1"/>
            <p:nvPr/>
          </p:nvSpPr>
          <p:spPr>
            <a:xfrm>
              <a:off x="800100" y="2981125"/>
              <a:ext cx="1905900" cy="1388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b="1">
                  <a:solidFill>
                    <a:schemeClr val="dk2"/>
                  </a:solidFill>
                  <a:latin typeface="Lato"/>
                  <a:ea typeface="Lato"/>
                  <a:cs typeface="Lato"/>
                  <a:sym typeface="Lato"/>
                </a:rPr>
                <a:t>Subscribe</a:t>
              </a:r>
              <a:r>
                <a:rPr lang="en">
                  <a:solidFill>
                    <a:schemeClr val="dk2"/>
                  </a:solidFill>
                  <a:latin typeface="Lato"/>
                  <a:ea typeface="Lato"/>
                  <a:cs typeface="Lato"/>
                  <a:sym typeface="Lato"/>
                </a:rPr>
                <a:t> to the RHNTC monthly eNewsletter at rhntc.org/enewsletter</a:t>
              </a:r>
              <a:endParaRPr>
                <a:solidFill>
                  <a:schemeClr val="dk2"/>
                </a:solidFill>
                <a:latin typeface="Lato"/>
                <a:ea typeface="Lato"/>
                <a:cs typeface="Lato"/>
                <a:sym typeface="Lato"/>
              </a:endParaRPr>
            </a:p>
          </p:txBody>
        </p:sp>
      </p:grpSp>
      <p:grpSp>
        <p:nvGrpSpPr>
          <p:cNvPr id="340" name="Google Shape;340;p54" descr="decorative"/>
          <p:cNvGrpSpPr/>
          <p:nvPr/>
        </p:nvGrpSpPr>
        <p:grpSpPr>
          <a:xfrm>
            <a:off x="2648363" y="2052321"/>
            <a:ext cx="1983900" cy="2316904"/>
            <a:chOff x="2591325" y="2052321"/>
            <a:chExt cx="1983900" cy="2316904"/>
          </a:xfrm>
        </p:grpSpPr>
        <p:pic>
          <p:nvPicPr>
            <p:cNvPr id="341" name="Google Shape;341;p54" descr="decorative"/>
            <p:cNvPicPr preferRelativeResize="0"/>
            <p:nvPr/>
          </p:nvPicPr>
          <p:blipFill>
            <a:blip r:embed="rId4">
              <a:alphaModFix/>
            </a:blip>
            <a:stretch>
              <a:fillRect/>
            </a:stretch>
          </p:blipFill>
          <p:spPr>
            <a:xfrm>
              <a:off x="3129087" y="2052321"/>
              <a:ext cx="908376" cy="914000"/>
            </a:xfrm>
            <a:prstGeom prst="rect">
              <a:avLst/>
            </a:prstGeom>
            <a:noFill/>
            <a:ln>
              <a:noFill/>
            </a:ln>
          </p:spPr>
        </p:pic>
        <p:sp>
          <p:nvSpPr>
            <p:cNvPr id="342" name="Google Shape;342;p54"/>
            <p:cNvSpPr txBox="1"/>
            <p:nvPr/>
          </p:nvSpPr>
          <p:spPr>
            <a:xfrm>
              <a:off x="2591325" y="2981125"/>
              <a:ext cx="1983900" cy="1388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b="1">
                  <a:solidFill>
                    <a:schemeClr val="dk2"/>
                  </a:solidFill>
                  <a:latin typeface="Lato"/>
                  <a:ea typeface="Lato"/>
                  <a:cs typeface="Lato"/>
                  <a:sym typeface="Lato"/>
                </a:rPr>
                <a:t>Contact us</a:t>
              </a:r>
              <a:r>
                <a:rPr lang="en">
                  <a:solidFill>
                    <a:schemeClr val="dk2"/>
                  </a:solidFill>
                  <a:latin typeface="Lato"/>
                  <a:ea typeface="Lato"/>
                  <a:cs typeface="Lato"/>
                  <a:sym typeface="Lato"/>
                </a:rPr>
                <a:t> on rhntc.org</a:t>
              </a:r>
              <a:endParaRPr>
                <a:solidFill>
                  <a:schemeClr val="dk2"/>
                </a:solidFill>
                <a:latin typeface="Lato"/>
                <a:ea typeface="Lato"/>
                <a:cs typeface="Lato"/>
                <a:sym typeface="Lato"/>
              </a:endParaRPr>
            </a:p>
          </p:txBody>
        </p:sp>
      </p:grpSp>
      <p:grpSp>
        <p:nvGrpSpPr>
          <p:cNvPr id="343" name="Google Shape;343;p54" descr="decorative"/>
          <p:cNvGrpSpPr/>
          <p:nvPr/>
        </p:nvGrpSpPr>
        <p:grpSpPr>
          <a:xfrm>
            <a:off x="4574625" y="2199450"/>
            <a:ext cx="1983900" cy="2169775"/>
            <a:chOff x="4485675" y="2199450"/>
            <a:chExt cx="1983900" cy="2169775"/>
          </a:xfrm>
        </p:grpSpPr>
        <p:pic>
          <p:nvPicPr>
            <p:cNvPr id="344" name="Google Shape;344;p54" descr="decorative"/>
            <p:cNvPicPr preferRelativeResize="0"/>
            <p:nvPr/>
          </p:nvPicPr>
          <p:blipFill>
            <a:blip r:embed="rId5">
              <a:alphaModFix/>
            </a:blip>
            <a:stretch>
              <a:fillRect/>
            </a:stretch>
          </p:blipFill>
          <p:spPr>
            <a:xfrm>
              <a:off x="4938180" y="2199450"/>
              <a:ext cx="1078889" cy="744613"/>
            </a:xfrm>
            <a:prstGeom prst="rect">
              <a:avLst/>
            </a:prstGeom>
            <a:noFill/>
            <a:ln>
              <a:noFill/>
            </a:ln>
          </p:spPr>
        </p:pic>
        <p:sp>
          <p:nvSpPr>
            <p:cNvPr id="345" name="Google Shape;345;p54"/>
            <p:cNvSpPr txBox="1"/>
            <p:nvPr/>
          </p:nvSpPr>
          <p:spPr>
            <a:xfrm>
              <a:off x="4485675" y="2981125"/>
              <a:ext cx="1983900" cy="1388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b="1">
                  <a:solidFill>
                    <a:schemeClr val="dk2"/>
                  </a:solidFill>
                  <a:latin typeface="Lato"/>
                  <a:ea typeface="Lato"/>
                  <a:cs typeface="Lato"/>
                  <a:sym typeface="Lato"/>
                </a:rPr>
                <a:t>Sign up</a:t>
              </a:r>
              <a:r>
                <a:rPr lang="en">
                  <a:solidFill>
                    <a:schemeClr val="dk2"/>
                  </a:solidFill>
                  <a:latin typeface="Lato"/>
                  <a:ea typeface="Lato"/>
                  <a:cs typeface="Lato"/>
                  <a:sym typeface="Lato"/>
                </a:rPr>
                <a:t> for an account on rhntc.org</a:t>
              </a:r>
              <a:endParaRPr>
                <a:solidFill>
                  <a:schemeClr val="dk2"/>
                </a:solidFill>
                <a:latin typeface="Lato"/>
                <a:ea typeface="Lato"/>
                <a:cs typeface="Lato"/>
                <a:sym typeface="Lato"/>
              </a:endParaRPr>
            </a:p>
          </p:txBody>
        </p:sp>
      </p:grpSp>
      <p:grpSp>
        <p:nvGrpSpPr>
          <p:cNvPr id="346" name="Google Shape;346;p54" descr="decorative"/>
          <p:cNvGrpSpPr/>
          <p:nvPr/>
        </p:nvGrpSpPr>
        <p:grpSpPr>
          <a:xfrm>
            <a:off x="6500888" y="2222512"/>
            <a:ext cx="1983900" cy="2146713"/>
            <a:chOff x="6500888" y="2222512"/>
            <a:chExt cx="1983900" cy="2146713"/>
          </a:xfrm>
        </p:grpSpPr>
        <p:pic>
          <p:nvPicPr>
            <p:cNvPr id="347" name="Google Shape;347;p54" descr="decorative"/>
            <p:cNvPicPr preferRelativeResize="0"/>
            <p:nvPr/>
          </p:nvPicPr>
          <p:blipFill>
            <a:blip r:embed="rId6">
              <a:alphaModFix/>
            </a:blip>
            <a:stretch>
              <a:fillRect/>
            </a:stretch>
          </p:blipFill>
          <p:spPr>
            <a:xfrm>
              <a:off x="7038650" y="2222512"/>
              <a:ext cx="908376" cy="698478"/>
            </a:xfrm>
            <a:prstGeom prst="rect">
              <a:avLst/>
            </a:prstGeom>
            <a:noFill/>
            <a:ln>
              <a:noFill/>
            </a:ln>
          </p:spPr>
        </p:pic>
        <p:sp>
          <p:nvSpPr>
            <p:cNvPr id="348" name="Google Shape;348;p54"/>
            <p:cNvSpPr txBox="1"/>
            <p:nvPr/>
          </p:nvSpPr>
          <p:spPr>
            <a:xfrm>
              <a:off x="6500888" y="2981125"/>
              <a:ext cx="1983900" cy="1388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b="1">
                  <a:solidFill>
                    <a:schemeClr val="dk2"/>
                  </a:solidFill>
                  <a:latin typeface="Lato"/>
                  <a:ea typeface="Lato"/>
                  <a:cs typeface="Lato"/>
                  <a:sym typeface="Lato"/>
                </a:rPr>
                <a:t>Follow us</a:t>
              </a:r>
              <a:r>
                <a:rPr lang="en">
                  <a:solidFill>
                    <a:schemeClr val="dk2"/>
                  </a:solidFill>
                  <a:latin typeface="Lato"/>
                  <a:ea typeface="Lato"/>
                  <a:cs typeface="Lato"/>
                  <a:sym typeface="Lato"/>
                </a:rPr>
                <a:t> on Twitter @rh_ntc</a:t>
              </a:r>
              <a:endParaRPr>
                <a:solidFill>
                  <a:schemeClr val="dk2"/>
                </a:solidFill>
                <a:latin typeface="Lato"/>
                <a:ea typeface="Lato"/>
                <a:cs typeface="Lato"/>
                <a:sym typeface="Lato"/>
              </a:endParaRPr>
            </a:p>
          </p:txBody>
        </p:sp>
      </p:grpSp>
      <p:sp>
        <p:nvSpPr>
          <p:cNvPr id="2" name="Text Placeholder 1" hidden="1"/>
          <p:cNvSpPr>
            <a:spLocks noGrp="1"/>
          </p:cNvSpPr>
          <p:nvPr>
            <p:ph type="body" idx="1"/>
          </p:nvPr>
        </p:nvSpPr>
        <p:spPr/>
        <p:txBody>
          <a:bodyPr/>
          <a:lstStyle/>
          <a:p>
            <a:r>
              <a:rPr lang="en-US" dirty="0" smtClean="0"/>
              <a:t>Subscribe to the RHNTC monthly </a:t>
            </a:r>
            <a:r>
              <a:rPr lang="en-US" dirty="0" err="1" smtClean="0"/>
              <a:t>eNewsletter</a:t>
            </a:r>
            <a:r>
              <a:rPr lang="en-US" dirty="0" smtClean="0"/>
              <a:t> at rhntc.org/</a:t>
            </a:r>
            <a:r>
              <a:rPr lang="en-US" dirty="0" err="1" smtClean="0"/>
              <a:t>enewsletter</a:t>
            </a:r>
            <a:endParaRPr lang="en-US" dirty="0" smtClean="0"/>
          </a:p>
          <a:p>
            <a:r>
              <a:rPr lang="en-US" dirty="0" smtClean="0"/>
              <a:t>Contact</a:t>
            </a:r>
            <a:r>
              <a:rPr lang="en-US" baseline="0" dirty="0" smtClean="0"/>
              <a:t> us on rhntc.org</a:t>
            </a:r>
          </a:p>
          <a:p>
            <a:r>
              <a:rPr lang="en-US" baseline="0" dirty="0" smtClean="0"/>
              <a:t>Sign up for an account on rhntc.org</a:t>
            </a:r>
          </a:p>
          <a:p>
            <a:r>
              <a:rPr lang="en-US" baseline="0" dirty="0" smtClean="0"/>
              <a:t>Follow us on Twitter @</a:t>
            </a:r>
            <a:r>
              <a:rPr lang="en-US" baseline="0" dirty="0" err="1" smtClean="0"/>
              <a:t>rh_ntc</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55"/>
          <p:cNvSpPr txBox="1">
            <a:spLocks noGrp="1"/>
          </p:cNvSpPr>
          <p:nvPr>
            <p:ph type="subTitle" idx="1"/>
          </p:nvPr>
        </p:nvSpPr>
        <p:spPr>
          <a:xfrm>
            <a:off x="849850" y="3231750"/>
            <a:ext cx="3170700" cy="879600"/>
          </a:xfrm>
          <a:prstGeom prst="rect">
            <a:avLst/>
          </a:prstGeom>
        </p:spPr>
        <p:txBody>
          <a:bodyPr spcFirstLastPara="1" wrap="square" lIns="91425" tIns="91425" rIns="91425" bIns="91425" anchor="t" anchorCtr="0">
            <a:noAutofit/>
          </a:bodyPr>
          <a:lstStyle/>
          <a:p>
            <a:r>
              <a:rPr lang="en" u="sng" dirty="0" smtClean="0">
                <a:solidFill>
                  <a:schemeClr val="hlink"/>
                </a:solidFill>
                <a:hlinkClick r:id="rId3"/>
              </a:rPr>
              <a:t>rhntc@jsi.com</a:t>
            </a:r>
            <a:r>
              <a:rPr lang="en" dirty="0" smtClean="0"/>
              <a:t> </a:t>
            </a:r>
            <a:endParaRPr dirty="0"/>
          </a:p>
        </p:txBody>
      </p:sp>
      <p:sp>
        <p:nvSpPr>
          <p:cNvPr id="2" name="Title 1" hidden="1"/>
          <p:cNvSpPr>
            <a:spLocks noGrp="1"/>
          </p:cNvSpPr>
          <p:nvPr>
            <p:ph type="title" idx="4294967295"/>
          </p:nvPr>
        </p:nvSpPr>
        <p:spPr/>
        <p:txBody>
          <a:bodyPr/>
          <a:lstStyle/>
          <a:p>
            <a:r>
              <a:rPr lang="en-US" dirty="0" smtClean="0"/>
              <a:t>Thank you!</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2"/>
          <p:cNvSpPr txBox="1">
            <a:spLocks noGrp="1"/>
          </p:cNvSpPr>
          <p:nvPr>
            <p:ph type="title"/>
          </p:nvPr>
        </p:nvSpPr>
        <p:spPr>
          <a:xfrm>
            <a:off x="681125" y="12375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dk2"/>
                </a:solidFill>
              </a:rPr>
              <a:t>TPP2A Innovation Accelerators (2015-2020)</a:t>
            </a:r>
            <a:endParaRPr dirty="0"/>
          </a:p>
        </p:txBody>
      </p:sp>
      <p:sp>
        <p:nvSpPr>
          <p:cNvPr id="177" name="Google Shape;177;p32"/>
          <p:cNvSpPr txBox="1">
            <a:spLocks noGrp="1"/>
          </p:cNvSpPr>
          <p:nvPr>
            <p:ph type="body" idx="1"/>
          </p:nvPr>
        </p:nvSpPr>
        <p:spPr>
          <a:xfrm>
            <a:off x="681125" y="2186175"/>
            <a:ext cx="8151300" cy="23826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 sz="2000" dirty="0"/>
              <a:t>Established two independent intermediaries (one focused on technology and one on program/systems interventions) to select, fund, and support a portfolio of innovators across the country to advance adolescent health and prevent teen pregnancy</a:t>
            </a:r>
            <a:endParaRPr sz="2000" dirty="0"/>
          </a:p>
          <a:p>
            <a:pPr marL="457200" lvl="0" indent="-355600" algn="l" rtl="0">
              <a:spcBef>
                <a:spcPts val="0"/>
              </a:spcBef>
              <a:spcAft>
                <a:spcPts val="0"/>
              </a:spcAft>
              <a:buSzPts val="2000"/>
              <a:buChar char="●"/>
            </a:pPr>
            <a:r>
              <a:rPr lang="en" sz="2000" dirty="0"/>
              <a:t>Designed to expand evidence base in TPP</a:t>
            </a:r>
            <a:endParaRPr sz="2000" dirty="0"/>
          </a:p>
          <a:p>
            <a:pPr marL="457200" lvl="0" indent="-355600" algn="l" rtl="0">
              <a:spcBef>
                <a:spcPts val="0"/>
              </a:spcBef>
              <a:spcAft>
                <a:spcPts val="0"/>
              </a:spcAft>
              <a:buSzPts val="2000"/>
              <a:buChar char="●"/>
            </a:pPr>
            <a:r>
              <a:rPr lang="en" sz="2000" dirty="0"/>
              <a:t>Grantees: Innovation Next and iTP3</a:t>
            </a:r>
            <a:endParaRPr sz="2000" dirty="0"/>
          </a:p>
          <a:p>
            <a:pPr marL="0" lvl="0" indent="0" algn="l" rtl="0">
              <a:spcBef>
                <a:spcPts val="0"/>
              </a:spcBef>
              <a:spcAft>
                <a:spcPts val="1600"/>
              </a:spcAft>
              <a:buNone/>
            </a:pPr>
            <a:endParaRP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3" name="Google Shape;183;p33"/>
          <p:cNvSpPr txBox="1">
            <a:spLocks noGrp="1"/>
          </p:cNvSpPr>
          <p:nvPr>
            <p:ph type="title"/>
          </p:nvPr>
        </p:nvSpPr>
        <p:spPr>
          <a:xfrm>
            <a:off x="591235" y="469650"/>
            <a:ext cx="7886700" cy="9942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Clr>
                <a:schemeClr val="dk1"/>
              </a:buClr>
              <a:buSzPts val="3300"/>
              <a:buFont typeface="Calibri"/>
              <a:buNone/>
            </a:pPr>
            <a:r>
              <a:rPr lang="en" dirty="0">
                <a:solidFill>
                  <a:sysClr val="windowText" lastClr="000000"/>
                </a:solidFill>
              </a:rPr>
              <a:t>Presenters</a:t>
            </a:r>
            <a:endParaRPr dirty="0">
              <a:solidFill>
                <a:sysClr val="windowText" lastClr="000000"/>
              </a:solidFill>
            </a:endParaRPr>
          </a:p>
        </p:txBody>
      </p:sp>
      <p:sp>
        <p:nvSpPr>
          <p:cNvPr id="184" name="Google Shape;184;p33"/>
          <p:cNvSpPr txBox="1">
            <a:spLocks noGrp="1"/>
          </p:cNvSpPr>
          <p:nvPr>
            <p:ph type="body" idx="1"/>
          </p:nvPr>
        </p:nvSpPr>
        <p:spPr>
          <a:xfrm>
            <a:off x="831312" y="4043525"/>
            <a:ext cx="3223500" cy="625500"/>
          </a:xfrm>
          <a:prstGeom prst="rect">
            <a:avLst/>
          </a:prstGeom>
          <a:noFill/>
          <a:ln>
            <a:noFill/>
          </a:ln>
        </p:spPr>
        <p:txBody>
          <a:bodyPr spcFirstLastPara="1" wrap="square" lIns="68575" tIns="34275" rIns="68575" bIns="34275" anchor="t" anchorCtr="0">
            <a:noAutofit/>
          </a:bodyPr>
          <a:lstStyle/>
          <a:p>
            <a:pPr marL="177800" lvl="0" indent="-38100" algn="ctr" rtl="0">
              <a:lnSpc>
                <a:spcPct val="100000"/>
              </a:lnSpc>
              <a:spcBef>
                <a:spcPts val="0"/>
              </a:spcBef>
              <a:spcAft>
                <a:spcPts val="1600"/>
              </a:spcAft>
              <a:buClr>
                <a:schemeClr val="dk1"/>
              </a:buClr>
              <a:buSzPts val="2100"/>
              <a:buNone/>
            </a:pPr>
            <a:r>
              <a:rPr lang="en" sz="1400" dirty="0">
                <a:solidFill>
                  <a:sysClr val="windowText" lastClr="000000"/>
                </a:solidFill>
              </a:rPr>
              <a:t>Sarah Axelson, MSW</a:t>
            </a:r>
            <a:r>
              <a:rPr lang="en" sz="1400" b="0" dirty="0">
                <a:solidFill>
                  <a:sysClr val="windowText" lastClr="000000"/>
                </a:solidFill>
              </a:rPr>
              <a:t/>
            </a:r>
            <a:br>
              <a:rPr lang="en" sz="1400" b="0" dirty="0">
                <a:solidFill>
                  <a:sysClr val="windowText" lastClr="000000"/>
                </a:solidFill>
              </a:rPr>
            </a:br>
            <a:r>
              <a:rPr lang="en" sz="1400" b="0" dirty="0">
                <a:solidFill>
                  <a:sysClr val="windowText" lastClr="000000"/>
                </a:solidFill>
              </a:rPr>
              <a:t>Power to Decide</a:t>
            </a:r>
            <a:br>
              <a:rPr lang="en" sz="1400" b="0" dirty="0">
                <a:solidFill>
                  <a:sysClr val="windowText" lastClr="000000"/>
                </a:solidFill>
              </a:rPr>
            </a:br>
            <a:endParaRPr sz="1400" b="0" dirty="0">
              <a:solidFill>
                <a:sysClr val="windowText" lastClr="000000"/>
              </a:solidFill>
            </a:endParaRPr>
          </a:p>
        </p:txBody>
      </p:sp>
      <p:pic>
        <p:nvPicPr>
          <p:cNvPr id="188" name="Google Shape;188;p33" descr="Headshot of Sarah Axelson, MSW of Power to Decide"/>
          <p:cNvPicPr preferRelativeResize="0"/>
          <p:nvPr/>
        </p:nvPicPr>
        <p:blipFill rotWithShape="1">
          <a:blip r:embed="rId3">
            <a:alphaModFix/>
          </a:blip>
          <a:srcRect t="5226" b="9368"/>
          <a:stretch/>
        </p:blipFill>
        <p:spPr>
          <a:xfrm>
            <a:off x="1764575" y="1980225"/>
            <a:ext cx="1541700" cy="1778100"/>
          </a:xfrm>
          <a:prstGeom prst="ellipse">
            <a:avLst/>
          </a:prstGeom>
          <a:noFill/>
          <a:ln>
            <a:noFill/>
          </a:ln>
        </p:spPr>
      </p:pic>
      <p:pic>
        <p:nvPicPr>
          <p:cNvPr id="189" name="Google Shape;189;p33" descr="decorative"/>
          <p:cNvPicPr preferRelativeResize="0"/>
          <p:nvPr/>
        </p:nvPicPr>
        <p:blipFill rotWithShape="1">
          <a:blip r:embed="rId4">
            <a:alphaModFix/>
          </a:blip>
          <a:srcRect l="3010" t="-1830" r="-3009" b="1830"/>
          <a:stretch/>
        </p:blipFill>
        <p:spPr>
          <a:xfrm rot="1967855">
            <a:off x="1605447" y="1713526"/>
            <a:ext cx="2128230" cy="2371549"/>
          </a:xfrm>
          <a:prstGeom prst="rect">
            <a:avLst/>
          </a:prstGeom>
          <a:noFill/>
          <a:ln>
            <a:noFill/>
          </a:ln>
        </p:spPr>
      </p:pic>
      <p:sp>
        <p:nvSpPr>
          <p:cNvPr id="185" name="Google Shape;185;p33"/>
          <p:cNvSpPr txBox="1">
            <a:spLocks noGrp="1"/>
          </p:cNvSpPr>
          <p:nvPr>
            <p:ph type="body" idx="3"/>
          </p:nvPr>
        </p:nvSpPr>
        <p:spPr>
          <a:xfrm>
            <a:off x="4823874" y="3974174"/>
            <a:ext cx="3605400" cy="684000"/>
          </a:xfrm>
          <a:prstGeom prst="rect">
            <a:avLst/>
          </a:prstGeom>
        </p:spPr>
        <p:txBody>
          <a:bodyPr spcFirstLastPara="1" wrap="square" lIns="68575" tIns="34275" rIns="68575" bIns="34275" anchor="b" anchorCtr="0">
            <a:noAutofit/>
          </a:bodyPr>
          <a:lstStyle/>
          <a:p>
            <a:pPr marL="0" lvl="0" indent="0" algn="ctr" rtl="0">
              <a:spcBef>
                <a:spcPts val="800"/>
              </a:spcBef>
              <a:spcAft>
                <a:spcPts val="1600"/>
              </a:spcAft>
              <a:buClr>
                <a:schemeClr val="dk1"/>
              </a:buClr>
              <a:buSzPts val="800"/>
              <a:buFont typeface="Arial"/>
              <a:buNone/>
            </a:pPr>
            <a:r>
              <a:rPr lang="en" sz="1400" dirty="0">
                <a:solidFill>
                  <a:sysClr val="windowText" lastClr="000000"/>
                </a:solidFill>
              </a:rPr>
              <a:t>Kelly Wilson, PhD</a:t>
            </a:r>
            <a:r>
              <a:rPr lang="en" sz="1400" b="0" dirty="0">
                <a:solidFill>
                  <a:sysClr val="windowText" lastClr="000000"/>
                </a:solidFill>
              </a:rPr>
              <a:t/>
            </a:r>
            <a:br>
              <a:rPr lang="en" sz="1400" b="0" dirty="0">
                <a:solidFill>
                  <a:sysClr val="windowText" lastClr="000000"/>
                </a:solidFill>
              </a:rPr>
            </a:br>
            <a:r>
              <a:rPr lang="en" sz="1400" b="0" dirty="0">
                <a:solidFill>
                  <a:sysClr val="windowText" lastClr="000000"/>
                </a:solidFill>
              </a:rPr>
              <a:t>iTP3</a:t>
            </a:r>
            <a:endParaRPr sz="1400" b="0" dirty="0">
              <a:solidFill>
                <a:sysClr val="windowText" lastClr="000000"/>
              </a:solidFill>
            </a:endParaRPr>
          </a:p>
        </p:txBody>
      </p:sp>
      <p:pic>
        <p:nvPicPr>
          <p:cNvPr id="187" name="Google Shape;187;p33" descr="Headshot of Kelly Wilson, PhD of iTP3"/>
          <p:cNvPicPr preferRelativeResize="0"/>
          <p:nvPr/>
        </p:nvPicPr>
        <p:blipFill rotWithShape="1">
          <a:blip r:embed="rId5">
            <a:alphaModFix/>
          </a:blip>
          <a:srcRect l="19636" r="19642"/>
          <a:stretch/>
        </p:blipFill>
        <p:spPr>
          <a:xfrm>
            <a:off x="5855725" y="2022975"/>
            <a:ext cx="1629000" cy="1692600"/>
          </a:xfrm>
          <a:prstGeom prst="ellipse">
            <a:avLst/>
          </a:prstGeom>
          <a:noFill/>
          <a:ln>
            <a:noFill/>
          </a:ln>
        </p:spPr>
      </p:pic>
      <p:pic>
        <p:nvPicPr>
          <p:cNvPr id="182" name="Google Shape;182;p33" descr="decorative"/>
          <p:cNvPicPr preferRelativeResize="0"/>
          <p:nvPr/>
        </p:nvPicPr>
        <p:blipFill>
          <a:blip r:embed="rId6">
            <a:alphaModFix/>
          </a:blip>
          <a:stretch>
            <a:fillRect/>
          </a:stretch>
        </p:blipFill>
        <p:spPr>
          <a:xfrm rot="-7572286">
            <a:off x="5576791" y="1721721"/>
            <a:ext cx="2125247" cy="2231114"/>
          </a:xfrm>
          <a:prstGeom prst="rect">
            <a:avLst/>
          </a:prstGeom>
          <a:noFill/>
          <a:ln>
            <a:noFill/>
          </a:ln>
        </p:spPr>
      </p:pic>
      <p:pic>
        <p:nvPicPr>
          <p:cNvPr id="186" name="Google Shape;186;p33" descr="decorative"/>
          <p:cNvPicPr preferRelativeResize="0"/>
          <p:nvPr/>
        </p:nvPicPr>
        <p:blipFill>
          <a:blip r:embed="rId7">
            <a:alphaModFix/>
          </a:blip>
          <a:stretch>
            <a:fillRect/>
          </a:stretch>
        </p:blipFill>
        <p:spPr>
          <a:xfrm>
            <a:off x="3902391" y="1236986"/>
            <a:ext cx="1264400" cy="130100"/>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4"/>
          <p:cNvSpPr txBox="1">
            <a:spLocks noGrp="1"/>
          </p:cNvSpPr>
          <p:nvPr>
            <p:ph type="title"/>
          </p:nvPr>
        </p:nvSpPr>
        <p:spPr>
          <a:xfrm>
            <a:off x="629841" y="273844"/>
            <a:ext cx="7886700" cy="9942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dirty="0">
                <a:solidFill>
                  <a:schemeClr val="dk2"/>
                </a:solidFill>
              </a:rPr>
              <a:t>Overview of Each Project </a:t>
            </a:r>
            <a:endParaRPr dirty="0">
              <a:solidFill>
                <a:schemeClr val="dk2"/>
              </a:solidFill>
            </a:endParaRPr>
          </a:p>
        </p:txBody>
      </p:sp>
      <p:sp>
        <p:nvSpPr>
          <p:cNvPr id="195" name="Google Shape;195;p34"/>
          <p:cNvSpPr txBox="1">
            <a:spLocks noGrp="1"/>
          </p:cNvSpPr>
          <p:nvPr>
            <p:ph type="body" idx="1"/>
          </p:nvPr>
        </p:nvSpPr>
        <p:spPr>
          <a:xfrm>
            <a:off x="629841" y="1260872"/>
            <a:ext cx="3868500" cy="618000"/>
          </a:xfrm>
          <a:prstGeom prst="rect">
            <a:avLst/>
          </a:prstGeom>
        </p:spPr>
        <p:txBody>
          <a:bodyPr spcFirstLastPara="1" wrap="square" lIns="68575" tIns="34275" rIns="68575" bIns="34275" anchor="b" anchorCtr="0">
            <a:noAutofit/>
          </a:bodyPr>
          <a:lstStyle/>
          <a:p>
            <a:pPr marL="0" lvl="0" indent="0" algn="l" rtl="0">
              <a:spcBef>
                <a:spcPts val="800"/>
              </a:spcBef>
              <a:spcAft>
                <a:spcPts val="1600"/>
              </a:spcAft>
              <a:buNone/>
            </a:pPr>
            <a:r>
              <a:rPr lang="en"/>
              <a:t>Innovation Next</a:t>
            </a:r>
            <a:endParaRPr/>
          </a:p>
        </p:txBody>
      </p:sp>
      <p:pic>
        <p:nvPicPr>
          <p:cNvPr id="198" name="Google Shape;198;p34" descr="Innovation Next logo"/>
          <p:cNvPicPr preferRelativeResize="0"/>
          <p:nvPr/>
        </p:nvPicPr>
        <p:blipFill>
          <a:blip r:embed="rId3">
            <a:alphaModFix/>
          </a:blip>
          <a:stretch>
            <a:fillRect/>
          </a:stretch>
        </p:blipFill>
        <p:spPr>
          <a:xfrm>
            <a:off x="906175" y="1704300"/>
            <a:ext cx="2853899" cy="2307400"/>
          </a:xfrm>
          <a:prstGeom prst="rect">
            <a:avLst/>
          </a:prstGeom>
          <a:noFill/>
          <a:ln>
            <a:noFill/>
          </a:ln>
        </p:spPr>
      </p:pic>
      <p:pic>
        <p:nvPicPr>
          <p:cNvPr id="199" name="Google Shape;199;p34" descr="decorative"/>
          <p:cNvPicPr preferRelativeResize="0"/>
          <p:nvPr/>
        </p:nvPicPr>
        <p:blipFill>
          <a:blip r:embed="rId4">
            <a:alphaModFix/>
          </a:blip>
          <a:stretch>
            <a:fillRect/>
          </a:stretch>
        </p:blipFill>
        <p:spPr>
          <a:xfrm>
            <a:off x="1825563" y="4011700"/>
            <a:ext cx="1015145" cy="269325"/>
          </a:xfrm>
          <a:prstGeom prst="rect">
            <a:avLst/>
          </a:prstGeom>
          <a:noFill/>
          <a:ln>
            <a:noFill/>
          </a:ln>
        </p:spPr>
      </p:pic>
      <p:pic>
        <p:nvPicPr>
          <p:cNvPr id="200" name="Google Shape;200;p34" descr="Power to Decide logo"/>
          <p:cNvPicPr preferRelativeResize="0"/>
          <p:nvPr/>
        </p:nvPicPr>
        <p:blipFill>
          <a:blip r:embed="rId5">
            <a:alphaModFix/>
          </a:blip>
          <a:stretch>
            <a:fillRect/>
          </a:stretch>
        </p:blipFill>
        <p:spPr>
          <a:xfrm>
            <a:off x="1625675" y="4236675"/>
            <a:ext cx="1414925" cy="688800"/>
          </a:xfrm>
          <a:prstGeom prst="rect">
            <a:avLst/>
          </a:prstGeom>
          <a:noFill/>
          <a:ln>
            <a:noFill/>
          </a:ln>
        </p:spPr>
      </p:pic>
      <p:sp>
        <p:nvSpPr>
          <p:cNvPr id="196" name="Google Shape;196;p34"/>
          <p:cNvSpPr txBox="1">
            <a:spLocks noGrp="1"/>
          </p:cNvSpPr>
          <p:nvPr>
            <p:ph type="body" idx="3"/>
          </p:nvPr>
        </p:nvSpPr>
        <p:spPr>
          <a:xfrm>
            <a:off x="4629150" y="1260872"/>
            <a:ext cx="3887400" cy="618000"/>
          </a:xfrm>
          <a:prstGeom prst="rect">
            <a:avLst/>
          </a:prstGeom>
        </p:spPr>
        <p:txBody>
          <a:bodyPr spcFirstLastPara="1" wrap="square" lIns="68575" tIns="34275" rIns="68575" bIns="34275" anchor="b" anchorCtr="0">
            <a:noAutofit/>
          </a:bodyPr>
          <a:lstStyle/>
          <a:p>
            <a:pPr marL="0" lvl="0" indent="0" algn="l" rtl="0">
              <a:spcBef>
                <a:spcPts val="800"/>
              </a:spcBef>
              <a:spcAft>
                <a:spcPts val="1600"/>
              </a:spcAft>
              <a:buNone/>
            </a:pPr>
            <a:r>
              <a:rPr lang="en"/>
              <a:t>iTP3</a:t>
            </a:r>
            <a:endParaRPr/>
          </a:p>
        </p:txBody>
      </p:sp>
      <p:pic>
        <p:nvPicPr>
          <p:cNvPr id="197" name="Google Shape;197;p34" descr="iTP3 logo"/>
          <p:cNvPicPr preferRelativeResize="0"/>
          <p:nvPr/>
        </p:nvPicPr>
        <p:blipFill>
          <a:blip r:embed="rId6">
            <a:alphaModFix/>
          </a:blip>
          <a:stretch>
            <a:fillRect/>
          </a:stretch>
        </p:blipFill>
        <p:spPr>
          <a:xfrm>
            <a:off x="4629150" y="1935000"/>
            <a:ext cx="3663375" cy="2498425"/>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5"/>
          <p:cNvSpPr txBox="1">
            <a:spLocks noGrp="1"/>
          </p:cNvSpPr>
          <p:nvPr>
            <p:ph type="title"/>
          </p:nvPr>
        </p:nvSpPr>
        <p:spPr>
          <a:xfrm>
            <a:off x="629841" y="273844"/>
            <a:ext cx="7886700" cy="9942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US" dirty="0" smtClean="0"/>
              <a:t>Innovation Next</a:t>
            </a:r>
            <a:endParaRPr dirty="0"/>
          </a:p>
        </p:txBody>
      </p:sp>
      <p:sp>
        <p:nvSpPr>
          <p:cNvPr id="206" name="Google Shape;206;p35"/>
          <p:cNvSpPr txBox="1">
            <a:spLocks noGrp="1"/>
          </p:cNvSpPr>
          <p:nvPr>
            <p:ph type="body" idx="1"/>
          </p:nvPr>
        </p:nvSpPr>
        <p:spPr>
          <a:xfrm>
            <a:off x="629841" y="1260872"/>
            <a:ext cx="3868500" cy="618000"/>
          </a:xfrm>
          <a:prstGeom prst="rect">
            <a:avLst/>
          </a:prstGeom>
        </p:spPr>
        <p:txBody>
          <a:bodyPr spcFirstLastPara="1" wrap="square" lIns="68575" tIns="34275" rIns="68575" bIns="34275" anchor="b" anchorCtr="0">
            <a:noAutofit/>
          </a:bodyPr>
          <a:lstStyle/>
          <a:p>
            <a:pPr marL="0" lvl="0" indent="0" algn="l" rtl="0">
              <a:spcBef>
                <a:spcPts val="800"/>
              </a:spcBef>
              <a:spcAft>
                <a:spcPts val="1600"/>
              </a:spcAft>
              <a:buNone/>
            </a:pPr>
            <a:endParaRPr/>
          </a:p>
        </p:txBody>
      </p:sp>
      <p:sp>
        <p:nvSpPr>
          <p:cNvPr id="207" name="Google Shape;207;p35"/>
          <p:cNvSpPr txBox="1">
            <a:spLocks noGrp="1"/>
          </p:cNvSpPr>
          <p:nvPr>
            <p:ph type="body" idx="2"/>
          </p:nvPr>
        </p:nvSpPr>
        <p:spPr>
          <a:xfrm>
            <a:off x="629841" y="1878806"/>
            <a:ext cx="3868500" cy="2763600"/>
          </a:xfrm>
          <a:prstGeom prst="rect">
            <a:avLst/>
          </a:prstGeom>
        </p:spPr>
        <p:txBody>
          <a:bodyPr spcFirstLastPara="1" wrap="square" lIns="68575" tIns="34275" rIns="68575" bIns="34275" anchor="t" anchorCtr="0">
            <a:noAutofit/>
          </a:bodyPr>
          <a:lstStyle/>
          <a:p>
            <a:pPr marL="0" lvl="0" indent="0" algn="l" rtl="0">
              <a:spcBef>
                <a:spcPts val="800"/>
              </a:spcBef>
              <a:spcAft>
                <a:spcPts val="1600"/>
              </a:spcAft>
              <a:buNone/>
            </a:pPr>
            <a:endParaRPr/>
          </a:p>
        </p:txBody>
      </p:sp>
      <p:sp>
        <p:nvSpPr>
          <p:cNvPr id="208" name="Google Shape;208;p35"/>
          <p:cNvSpPr txBox="1">
            <a:spLocks noGrp="1"/>
          </p:cNvSpPr>
          <p:nvPr>
            <p:ph type="body" idx="3"/>
          </p:nvPr>
        </p:nvSpPr>
        <p:spPr>
          <a:xfrm>
            <a:off x="4629150" y="1260872"/>
            <a:ext cx="3887400" cy="618000"/>
          </a:xfrm>
          <a:prstGeom prst="rect">
            <a:avLst/>
          </a:prstGeom>
        </p:spPr>
        <p:txBody>
          <a:bodyPr spcFirstLastPara="1" wrap="square" lIns="68575" tIns="34275" rIns="68575" bIns="34275" anchor="b" anchorCtr="0">
            <a:noAutofit/>
          </a:bodyPr>
          <a:lstStyle/>
          <a:p>
            <a:pPr marL="0" lvl="0" indent="0" algn="l" rtl="0">
              <a:spcBef>
                <a:spcPts val="800"/>
              </a:spcBef>
              <a:spcAft>
                <a:spcPts val="1600"/>
              </a:spcAft>
              <a:buNone/>
            </a:pPr>
            <a:endParaRPr/>
          </a:p>
        </p:txBody>
      </p:sp>
      <p:sp>
        <p:nvSpPr>
          <p:cNvPr id="209" name="Google Shape;209;p35"/>
          <p:cNvSpPr txBox="1">
            <a:spLocks noGrp="1"/>
          </p:cNvSpPr>
          <p:nvPr>
            <p:ph type="body" idx="4"/>
          </p:nvPr>
        </p:nvSpPr>
        <p:spPr>
          <a:xfrm>
            <a:off x="4629150" y="1878806"/>
            <a:ext cx="3887400" cy="2763600"/>
          </a:xfrm>
          <a:prstGeom prst="rect">
            <a:avLst/>
          </a:prstGeom>
        </p:spPr>
        <p:txBody>
          <a:bodyPr spcFirstLastPara="1" wrap="square" lIns="68575" tIns="34275" rIns="68575" bIns="34275" anchor="t" anchorCtr="0">
            <a:noAutofit/>
          </a:bodyPr>
          <a:lstStyle/>
          <a:p>
            <a:pPr marL="0" lvl="0" indent="0" algn="l" rtl="0">
              <a:spcBef>
                <a:spcPts val="800"/>
              </a:spcBef>
              <a:spcAft>
                <a:spcPts val="1600"/>
              </a:spcAft>
              <a:buNone/>
            </a:pPr>
            <a:endParaRPr/>
          </a:p>
        </p:txBody>
      </p:sp>
      <p:pic>
        <p:nvPicPr>
          <p:cNvPr id="210" name="Google Shape;210;p35" descr="Image of stickynotes that read, &quot;How might we catalyze innovation in teen pregnancy prevention using technology?&quot;"/>
          <p:cNvPicPr preferRelativeResize="0"/>
          <p:nvPr/>
        </p:nvPicPr>
        <p:blipFill>
          <a:blip r:embed="rId3">
            <a:alphaModFix/>
          </a:blip>
          <a:stretch>
            <a:fillRect/>
          </a:stretch>
        </p:blipFill>
        <p:spPr>
          <a:xfrm>
            <a:off x="0" y="0"/>
            <a:ext cx="9144000" cy="5143500"/>
          </a:xfrm>
          <a:prstGeom prst="rect">
            <a:avLst/>
          </a:prstGeom>
          <a:noFill/>
          <a:ln>
            <a:noFill/>
          </a:ln>
        </p:spPr>
      </p:pic>
      <p:pic>
        <p:nvPicPr>
          <p:cNvPr id="211" name="Google Shape;211;p35" descr="Innovation Next logo"/>
          <p:cNvPicPr preferRelativeResize="0"/>
          <p:nvPr/>
        </p:nvPicPr>
        <p:blipFill>
          <a:blip r:embed="rId4">
            <a:alphaModFix/>
          </a:blip>
          <a:stretch>
            <a:fillRect/>
          </a:stretch>
        </p:blipFill>
        <p:spPr>
          <a:xfrm>
            <a:off x="105000" y="4487275"/>
            <a:ext cx="695099" cy="562001"/>
          </a:xfrm>
          <a:prstGeom prst="rect">
            <a:avLst/>
          </a:prstGeom>
          <a:noFill/>
          <a:ln>
            <a:noFill/>
          </a:ln>
        </p:spPr>
      </p:pic>
      <p:sp>
        <p:nvSpPr>
          <p:cNvPr id="212" name="Google Shape;212;p35"/>
          <p:cNvSpPr txBox="1">
            <a:spLocks noGrp="1"/>
          </p:cNvSpPr>
          <p:nvPr>
            <p:ph type="title"/>
          </p:nvPr>
        </p:nvSpPr>
        <p:spPr>
          <a:xfrm>
            <a:off x="562191" y="40719"/>
            <a:ext cx="7886700" cy="9942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dirty="0" smtClean="0">
                <a:solidFill>
                  <a:schemeClr val="lt1"/>
                </a:solidFill>
              </a:rPr>
              <a:t>Innovation Next</a:t>
            </a:r>
            <a:endParaRPr dirty="0">
              <a:solidFill>
                <a:schemeClr val="lt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6"/>
          <p:cNvSpPr txBox="1">
            <a:spLocks noGrp="1"/>
          </p:cNvSpPr>
          <p:nvPr>
            <p:ph type="title"/>
          </p:nvPr>
        </p:nvSpPr>
        <p:spPr>
          <a:xfrm>
            <a:off x="629841" y="273844"/>
            <a:ext cx="7886700" cy="9942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dirty="0">
                <a:solidFill>
                  <a:schemeClr val="dk2"/>
                </a:solidFill>
              </a:rPr>
              <a:t>Innovation Next</a:t>
            </a:r>
            <a:endParaRPr dirty="0">
              <a:solidFill>
                <a:schemeClr val="dk2"/>
              </a:solidFill>
            </a:endParaRPr>
          </a:p>
        </p:txBody>
      </p:sp>
      <p:pic>
        <p:nvPicPr>
          <p:cNvPr id="218" name="Google Shape;218;p36" descr="C"/>
          <p:cNvPicPr preferRelativeResize="0"/>
          <p:nvPr/>
        </p:nvPicPr>
        <p:blipFill>
          <a:blip r:embed="rId3">
            <a:alphaModFix/>
          </a:blip>
          <a:stretch>
            <a:fillRect/>
          </a:stretch>
        </p:blipFill>
        <p:spPr>
          <a:xfrm>
            <a:off x="0" y="1609725"/>
            <a:ext cx="9144000" cy="1924050"/>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7"/>
          <p:cNvSpPr txBox="1">
            <a:spLocks noGrp="1"/>
          </p:cNvSpPr>
          <p:nvPr>
            <p:ph type="title"/>
          </p:nvPr>
        </p:nvSpPr>
        <p:spPr>
          <a:xfrm>
            <a:off x="629841" y="273844"/>
            <a:ext cx="7886700" cy="9942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dirty="0">
                <a:solidFill>
                  <a:schemeClr val="dk2"/>
                </a:solidFill>
              </a:rPr>
              <a:t>A Few Examples</a:t>
            </a:r>
            <a:endParaRPr dirty="0">
              <a:solidFill>
                <a:schemeClr val="dk2"/>
              </a:solidFill>
            </a:endParaRPr>
          </a:p>
        </p:txBody>
      </p:sp>
      <p:pic>
        <p:nvPicPr>
          <p:cNvPr id="224" name="Google Shape;224;p37" descr="decorative"/>
          <p:cNvPicPr preferRelativeResize="0"/>
          <p:nvPr/>
        </p:nvPicPr>
        <p:blipFill>
          <a:blip r:embed="rId3">
            <a:alphaModFix/>
          </a:blip>
          <a:stretch>
            <a:fillRect/>
          </a:stretch>
        </p:blipFill>
        <p:spPr>
          <a:xfrm>
            <a:off x="1534200" y="1070075"/>
            <a:ext cx="2955023" cy="1549650"/>
          </a:xfrm>
          <a:prstGeom prst="rect">
            <a:avLst/>
          </a:prstGeom>
          <a:noFill/>
          <a:ln>
            <a:noFill/>
          </a:ln>
        </p:spPr>
      </p:pic>
      <p:pic>
        <p:nvPicPr>
          <p:cNvPr id="225" name="Google Shape;225;p37" descr="Screenshot of Real Talk app"/>
          <p:cNvPicPr preferRelativeResize="0"/>
          <p:nvPr/>
        </p:nvPicPr>
        <p:blipFill>
          <a:blip r:embed="rId4">
            <a:alphaModFix/>
          </a:blip>
          <a:stretch>
            <a:fillRect/>
          </a:stretch>
        </p:blipFill>
        <p:spPr>
          <a:xfrm>
            <a:off x="5467313" y="986625"/>
            <a:ext cx="2448437" cy="1716549"/>
          </a:xfrm>
          <a:prstGeom prst="rect">
            <a:avLst/>
          </a:prstGeom>
          <a:noFill/>
          <a:ln>
            <a:noFill/>
          </a:ln>
        </p:spPr>
      </p:pic>
      <p:pic>
        <p:nvPicPr>
          <p:cNvPr id="227" name="Google Shape;227;p37" descr="Logo for YouTube channel Hello America"/>
          <p:cNvPicPr preferRelativeResize="0"/>
          <p:nvPr/>
        </p:nvPicPr>
        <p:blipFill>
          <a:blip r:embed="rId5">
            <a:alphaModFix/>
          </a:blip>
          <a:stretch>
            <a:fillRect/>
          </a:stretch>
        </p:blipFill>
        <p:spPr>
          <a:xfrm>
            <a:off x="1534200" y="2870963"/>
            <a:ext cx="2744253" cy="2059324"/>
          </a:xfrm>
          <a:prstGeom prst="rect">
            <a:avLst/>
          </a:prstGeom>
          <a:noFill/>
          <a:ln>
            <a:noFill/>
          </a:ln>
        </p:spPr>
      </p:pic>
      <p:pic>
        <p:nvPicPr>
          <p:cNvPr id="228" name="Google Shape;228;p37" descr="decorative"/>
          <p:cNvPicPr preferRelativeResize="0"/>
          <p:nvPr/>
        </p:nvPicPr>
        <p:blipFill>
          <a:blip r:embed="rId6">
            <a:alphaModFix/>
          </a:blip>
          <a:stretch>
            <a:fillRect/>
          </a:stretch>
        </p:blipFill>
        <p:spPr>
          <a:xfrm>
            <a:off x="2500800" y="4252550"/>
            <a:ext cx="712725" cy="231750"/>
          </a:xfrm>
          <a:prstGeom prst="rect">
            <a:avLst/>
          </a:prstGeom>
          <a:noFill/>
          <a:ln>
            <a:noFill/>
          </a:ln>
        </p:spPr>
      </p:pic>
      <p:pic>
        <p:nvPicPr>
          <p:cNvPr id="226" name="Google Shape;226;p37" descr="Screenshot of Bloom Playbooks"/>
          <p:cNvPicPr preferRelativeResize="0"/>
          <p:nvPr/>
        </p:nvPicPr>
        <p:blipFill>
          <a:blip r:embed="rId7">
            <a:alphaModFix/>
          </a:blip>
          <a:stretch>
            <a:fillRect/>
          </a:stretch>
        </p:blipFill>
        <p:spPr>
          <a:xfrm>
            <a:off x="5709591" y="2944800"/>
            <a:ext cx="2206157" cy="1716549"/>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8"/>
          <p:cNvSpPr txBox="1"/>
          <p:nvPr/>
        </p:nvSpPr>
        <p:spPr>
          <a:xfrm>
            <a:off x="278250" y="357100"/>
            <a:ext cx="6918600" cy="3263100"/>
          </a:xfrm>
          <a:prstGeom prst="rect">
            <a:avLst/>
          </a:prstGeom>
          <a:noFill/>
          <a:ln>
            <a:noFill/>
          </a:ln>
        </p:spPr>
        <p:txBody>
          <a:bodyPr spcFirstLastPara="1" wrap="square" lIns="91425" tIns="91425" rIns="91425" bIns="91425" anchor="t" anchorCtr="0">
            <a:spAutoFit/>
          </a:bodyPr>
          <a:lstStyle/>
          <a:p>
            <a:pPr marL="457200" lvl="0" indent="-355600" algn="l" rtl="0">
              <a:lnSpc>
                <a:spcPct val="98181"/>
              </a:lnSpc>
              <a:spcBef>
                <a:spcPts val="800"/>
              </a:spcBef>
              <a:spcAft>
                <a:spcPts val="0"/>
              </a:spcAft>
              <a:buClr>
                <a:schemeClr val="dk2"/>
              </a:buClr>
              <a:buSzPts val="2000"/>
              <a:buFont typeface="Lato"/>
              <a:buChar char="●"/>
            </a:pPr>
            <a:r>
              <a:rPr lang="en" sz="2000" i="1" dirty="0">
                <a:solidFill>
                  <a:schemeClr val="dk2"/>
                </a:solidFill>
                <a:latin typeface="Lato"/>
                <a:ea typeface="Lato"/>
                <a:cs typeface="Lato"/>
                <a:sym typeface="Lato"/>
              </a:rPr>
              <a:t>“Innovation Next has definitely—not even changed—but has </a:t>
            </a:r>
            <a:r>
              <a:rPr lang="en" sz="2000" b="1" i="1" dirty="0">
                <a:solidFill>
                  <a:schemeClr val="dk2"/>
                </a:solidFill>
                <a:latin typeface="Lato"/>
                <a:ea typeface="Lato"/>
                <a:cs typeface="Lato"/>
                <a:sym typeface="Lato"/>
              </a:rPr>
              <a:t>defined</a:t>
            </a:r>
            <a:r>
              <a:rPr lang="en" sz="2000" i="1" dirty="0">
                <a:solidFill>
                  <a:schemeClr val="dk2"/>
                </a:solidFill>
                <a:latin typeface="Lato"/>
                <a:ea typeface="Lato"/>
                <a:cs typeface="Lato"/>
                <a:sym typeface="Lato"/>
              </a:rPr>
              <a:t> how we do things now at </a:t>
            </a:r>
            <a:br>
              <a:rPr lang="en" sz="2000" i="1" dirty="0">
                <a:solidFill>
                  <a:schemeClr val="dk2"/>
                </a:solidFill>
                <a:latin typeface="Lato"/>
                <a:ea typeface="Lato"/>
                <a:cs typeface="Lato"/>
                <a:sym typeface="Lato"/>
              </a:rPr>
            </a:br>
            <a:r>
              <a:rPr lang="en" sz="2000" i="1" dirty="0">
                <a:solidFill>
                  <a:schemeClr val="dk2"/>
                </a:solidFill>
                <a:latin typeface="Lato"/>
                <a:ea typeface="Lato"/>
                <a:cs typeface="Lato"/>
                <a:sym typeface="Lato"/>
              </a:rPr>
              <a:t>my organization.” </a:t>
            </a:r>
            <a:endParaRPr sz="2000" i="1" dirty="0">
              <a:solidFill>
                <a:schemeClr val="dk2"/>
              </a:solidFill>
              <a:latin typeface="Lato"/>
              <a:ea typeface="Lato"/>
              <a:cs typeface="Lato"/>
              <a:sym typeface="Lato"/>
            </a:endParaRPr>
          </a:p>
          <a:p>
            <a:pPr marL="457200" lvl="0" indent="-355600" algn="l" rtl="0">
              <a:lnSpc>
                <a:spcPct val="98181"/>
              </a:lnSpc>
              <a:spcBef>
                <a:spcPts val="0"/>
              </a:spcBef>
              <a:spcAft>
                <a:spcPts val="0"/>
              </a:spcAft>
              <a:buClr>
                <a:schemeClr val="dk2"/>
              </a:buClr>
              <a:buSzPts val="2000"/>
              <a:buFont typeface="Lato"/>
              <a:buChar char="●"/>
            </a:pPr>
            <a:r>
              <a:rPr lang="en" sz="2000" i="1" dirty="0">
                <a:solidFill>
                  <a:schemeClr val="dk2"/>
                </a:solidFill>
                <a:latin typeface="Lato"/>
                <a:ea typeface="Lato"/>
                <a:cs typeface="Lato"/>
                <a:sym typeface="Lato"/>
              </a:rPr>
              <a:t>“It gave us a structure for how we do our work. Teens are now at the center of the work and we’ve transferred this idea to everything we do—our board meetings, our retreats, our way of life here.” </a:t>
            </a:r>
            <a:endParaRPr sz="2000" i="1" dirty="0">
              <a:solidFill>
                <a:schemeClr val="dk2"/>
              </a:solidFill>
              <a:latin typeface="Lato"/>
              <a:ea typeface="Lato"/>
              <a:cs typeface="Lato"/>
              <a:sym typeface="Lato"/>
            </a:endParaRPr>
          </a:p>
          <a:p>
            <a:pPr marL="457200" lvl="0" indent="-355600" algn="l" rtl="0">
              <a:lnSpc>
                <a:spcPct val="98181"/>
              </a:lnSpc>
              <a:spcBef>
                <a:spcPts val="0"/>
              </a:spcBef>
              <a:spcAft>
                <a:spcPts val="0"/>
              </a:spcAft>
              <a:buClr>
                <a:schemeClr val="dk2"/>
              </a:buClr>
              <a:buSzPts val="2000"/>
              <a:buFont typeface="Lato"/>
              <a:buChar char="●"/>
            </a:pPr>
            <a:r>
              <a:rPr lang="en" sz="2000" i="1" dirty="0">
                <a:solidFill>
                  <a:schemeClr val="dk2"/>
                </a:solidFill>
                <a:latin typeface="Lato"/>
                <a:ea typeface="Lato"/>
                <a:cs typeface="Lato"/>
                <a:sym typeface="Lato"/>
              </a:rPr>
              <a:t>“Our front desk is Sticky Note city, and we’ve taught </a:t>
            </a:r>
            <a:br>
              <a:rPr lang="en" sz="2000" i="1" dirty="0">
                <a:solidFill>
                  <a:schemeClr val="dk2"/>
                </a:solidFill>
                <a:latin typeface="Lato"/>
                <a:ea typeface="Lato"/>
                <a:cs typeface="Lato"/>
                <a:sym typeface="Lato"/>
              </a:rPr>
            </a:br>
            <a:r>
              <a:rPr lang="en" sz="2000" i="1" dirty="0">
                <a:solidFill>
                  <a:schemeClr val="dk2"/>
                </a:solidFill>
                <a:latin typeface="Lato"/>
                <a:ea typeface="Lato"/>
                <a:cs typeface="Lato"/>
                <a:sym typeface="Lato"/>
              </a:rPr>
              <a:t>the process to youth who work with us. HCD has </a:t>
            </a:r>
            <a:br>
              <a:rPr lang="en" sz="2000" i="1" dirty="0">
                <a:solidFill>
                  <a:schemeClr val="dk2"/>
                </a:solidFill>
                <a:latin typeface="Lato"/>
                <a:ea typeface="Lato"/>
                <a:cs typeface="Lato"/>
                <a:sym typeface="Lato"/>
              </a:rPr>
            </a:br>
            <a:r>
              <a:rPr lang="en" sz="2000" i="1" dirty="0">
                <a:solidFill>
                  <a:schemeClr val="dk2"/>
                </a:solidFill>
                <a:latin typeface="Lato"/>
                <a:ea typeface="Lato"/>
                <a:cs typeface="Lato"/>
                <a:sym typeface="Lato"/>
              </a:rPr>
              <a:t>been </a:t>
            </a:r>
            <a:r>
              <a:rPr lang="en" sz="2000" b="1" i="1" dirty="0">
                <a:solidFill>
                  <a:schemeClr val="dk2"/>
                </a:solidFill>
                <a:latin typeface="Lato"/>
                <a:ea typeface="Lato"/>
                <a:cs typeface="Lato"/>
                <a:sym typeface="Lato"/>
              </a:rPr>
              <a:t>instrumental</a:t>
            </a:r>
            <a:r>
              <a:rPr lang="en" sz="2000" i="1" dirty="0">
                <a:solidFill>
                  <a:schemeClr val="dk2"/>
                </a:solidFill>
                <a:latin typeface="Lato"/>
                <a:ea typeface="Lato"/>
                <a:cs typeface="Lato"/>
                <a:sym typeface="Lato"/>
              </a:rPr>
              <a:t> in helping us with other projects.”</a:t>
            </a:r>
            <a:endParaRPr sz="2000" i="1" dirty="0">
              <a:solidFill>
                <a:schemeClr val="dk2"/>
              </a:solidFill>
              <a:latin typeface="Lato"/>
              <a:ea typeface="Lato"/>
              <a:cs typeface="Lato"/>
              <a:sym typeface="Lato"/>
            </a:endParaRPr>
          </a:p>
        </p:txBody>
      </p:sp>
      <p:sp>
        <p:nvSpPr>
          <p:cNvPr id="3" name="Title 2" hidden="1"/>
          <p:cNvSpPr>
            <a:spLocks noGrp="1"/>
          </p:cNvSpPr>
          <p:nvPr>
            <p:ph type="title"/>
          </p:nvPr>
        </p:nvSpPr>
        <p:spPr/>
        <p:txBody>
          <a:bodyPr/>
          <a:lstStyle/>
          <a:p>
            <a:pPr marL="0" indent="0" rtl="0">
              <a:buFont typeface="Arial" panose="020B0604020202020204" pitchFamily="34" charset="0"/>
              <a:buNone/>
            </a:pPr>
            <a:r>
              <a:rPr lang="en-US" sz="2000" b="0" i="1" dirty="0" smtClean="0">
                <a:solidFill>
                  <a:srgbClr val="595959"/>
                </a:solidFill>
                <a:effectLst/>
                <a:latin typeface="Lato"/>
                <a:ea typeface="Lato"/>
                <a:cs typeface="Lato"/>
              </a:rPr>
              <a:t>“Innovation Next has definitely—not even changed—but has </a:t>
            </a:r>
            <a:r>
              <a:rPr lang="en-US" sz="2000" b="1" i="1" dirty="0" smtClean="0">
                <a:solidFill>
                  <a:srgbClr val="595959"/>
                </a:solidFill>
                <a:effectLst/>
                <a:latin typeface="Lato"/>
                <a:ea typeface="Lato"/>
                <a:cs typeface="Lato"/>
              </a:rPr>
              <a:t>defined</a:t>
            </a:r>
            <a:r>
              <a:rPr lang="en-US" sz="2000" b="0" i="1" dirty="0" smtClean="0">
                <a:solidFill>
                  <a:srgbClr val="595959"/>
                </a:solidFill>
                <a:effectLst/>
                <a:latin typeface="Lato"/>
                <a:ea typeface="Lato"/>
                <a:cs typeface="Lato"/>
              </a:rPr>
              <a:t> how we do things now at </a:t>
            </a:r>
            <a:br>
              <a:rPr lang="en-US" sz="2000" b="0" i="1" dirty="0" smtClean="0">
                <a:solidFill>
                  <a:srgbClr val="595959"/>
                </a:solidFill>
                <a:effectLst/>
                <a:latin typeface="Lato"/>
                <a:ea typeface="Lato"/>
                <a:cs typeface="Lato"/>
              </a:rPr>
            </a:br>
            <a:r>
              <a:rPr lang="en-US" sz="2000" b="0" i="1" dirty="0" smtClean="0">
                <a:solidFill>
                  <a:srgbClr val="595959"/>
                </a:solidFill>
                <a:effectLst/>
                <a:latin typeface="Lato"/>
                <a:ea typeface="Lato"/>
                <a:cs typeface="Lato"/>
              </a:rPr>
              <a:t>my organization.” </a:t>
            </a:r>
            <a:endParaRPr lang="en-US" sz="2000" dirty="0" smtClean="0">
              <a:effectLst/>
            </a:endParaRPr>
          </a:p>
          <a:p>
            <a:pPr rtl="0"/>
            <a:r>
              <a:rPr lang="en-US" sz="2000" b="0" i="1" dirty="0" smtClean="0">
                <a:solidFill>
                  <a:srgbClr val="595959"/>
                </a:solidFill>
                <a:effectLst/>
                <a:latin typeface="Lato"/>
                <a:ea typeface="Lato"/>
                <a:cs typeface="Lato"/>
              </a:rPr>
              <a:t>“It gave us a structure for how we do our work. Teens are now at the center of the work and we’ve transferred this idea to everything we do—our board meetings, our retreats, our way of life here.” </a:t>
            </a:r>
            <a:endParaRPr lang="en-US" dirty="0" smtClean="0">
              <a:effectLst/>
            </a:endParaRPr>
          </a:p>
          <a:p>
            <a:pPr rtl="0"/>
            <a:r>
              <a:rPr lang="en-US" sz="2000" b="0" i="1" dirty="0" smtClean="0">
                <a:solidFill>
                  <a:srgbClr val="595959"/>
                </a:solidFill>
                <a:effectLst/>
                <a:latin typeface="Lato"/>
                <a:ea typeface="Lato"/>
                <a:cs typeface="Lato"/>
              </a:rPr>
              <a:t>“Our front desk is Sticky Note city, and we’ve taught </a:t>
            </a:r>
            <a:br>
              <a:rPr lang="en-US" sz="2000" b="0" i="1" dirty="0" smtClean="0">
                <a:solidFill>
                  <a:srgbClr val="595959"/>
                </a:solidFill>
                <a:effectLst/>
                <a:latin typeface="Lato"/>
                <a:ea typeface="Lato"/>
                <a:cs typeface="Lato"/>
              </a:rPr>
            </a:br>
            <a:r>
              <a:rPr lang="en-US" sz="2000" b="0" i="1" dirty="0" smtClean="0">
                <a:solidFill>
                  <a:srgbClr val="595959"/>
                </a:solidFill>
                <a:effectLst/>
                <a:latin typeface="Lato"/>
                <a:ea typeface="Lato"/>
                <a:cs typeface="Lato"/>
              </a:rPr>
              <a:t>the process to youth who work with us. HCD has </a:t>
            </a:r>
            <a:br>
              <a:rPr lang="en-US" sz="2000" b="0" i="1" dirty="0" smtClean="0">
                <a:solidFill>
                  <a:srgbClr val="595959"/>
                </a:solidFill>
                <a:effectLst/>
                <a:latin typeface="Lato"/>
                <a:ea typeface="Lato"/>
                <a:cs typeface="Lato"/>
              </a:rPr>
            </a:br>
            <a:r>
              <a:rPr lang="en-US" sz="2000" b="0" i="1" dirty="0" smtClean="0">
                <a:solidFill>
                  <a:srgbClr val="595959"/>
                </a:solidFill>
                <a:effectLst/>
                <a:latin typeface="Lato"/>
                <a:ea typeface="Lato"/>
                <a:cs typeface="Lato"/>
              </a:rPr>
              <a:t>been </a:t>
            </a:r>
            <a:r>
              <a:rPr lang="en-US" sz="2000" b="1" i="1" dirty="0" smtClean="0">
                <a:solidFill>
                  <a:srgbClr val="595959"/>
                </a:solidFill>
                <a:effectLst/>
                <a:latin typeface="Lato"/>
                <a:ea typeface="Lato"/>
                <a:cs typeface="Lato"/>
              </a:rPr>
              <a:t>instrumental</a:t>
            </a:r>
            <a:r>
              <a:rPr lang="en-US" sz="2000" b="0" i="1" dirty="0" smtClean="0">
                <a:solidFill>
                  <a:srgbClr val="595959"/>
                </a:solidFill>
                <a:effectLst/>
                <a:latin typeface="Lato"/>
                <a:ea typeface="Lato"/>
                <a:cs typeface="Lato"/>
              </a:rPr>
              <a:t> in helping us with other projects.”</a:t>
            </a:r>
            <a:endParaRPr lang="en-US" dirty="0" smtClean="0">
              <a:effectLs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RHNTC Template">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372</TotalTime>
  <Words>6438</Words>
  <Application>Microsoft Office PowerPoint</Application>
  <PresentationFormat>On-screen Show (16:9)</PresentationFormat>
  <Paragraphs>338</Paragraphs>
  <Slides>24</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Lato</vt:lpstr>
      <vt:lpstr>Montserrat</vt:lpstr>
      <vt:lpstr>RHNTC Template</vt:lpstr>
      <vt:lpstr>Lessons for Innovation Projects: Highlights from OPA’s Innovation Accelerators  </vt:lpstr>
      <vt:lpstr>Objectives</vt:lpstr>
      <vt:lpstr>TPP2A Innovation Accelerators (2015-2020)</vt:lpstr>
      <vt:lpstr>Presenters</vt:lpstr>
      <vt:lpstr>Overview of Each Project </vt:lpstr>
      <vt:lpstr>Innovation Next</vt:lpstr>
      <vt:lpstr>Innovation Next</vt:lpstr>
      <vt:lpstr>A Few Examples</vt:lpstr>
      <vt:lpstr>“Innovation Next has definitely—not even changed—but has defined how we do things now at  my organization.”  “It gave us a structure for how we do our work. Teens are now at the center of the work and we’ve transferred this idea to everything we do—our board meetings, our retreats, our way of life here.”  “Our front desk is Sticky Note city, and we’ve taught  the process to youth who work with us. HCD has  been instrumental in helping us with other projects.”</vt:lpstr>
      <vt:lpstr>Development of Innovative Programs</vt:lpstr>
      <vt:lpstr>Development of Innovative Programs</vt:lpstr>
      <vt:lpstr>Development of Innovative Programs</vt:lpstr>
      <vt:lpstr>Development of Innovative Programs</vt:lpstr>
      <vt:lpstr>Using The Connect</vt:lpstr>
      <vt:lpstr>What are some tools or resources that you found helpful when managing your innovation project? </vt:lpstr>
      <vt:lpstr>IDEO Field Guide</vt:lpstr>
      <vt:lpstr>Human-Centered Design is messy...</vt:lpstr>
      <vt:lpstr>Graphic on inspiration, ideation, and execution</vt:lpstr>
      <vt:lpstr>What are some of the ways you are considering disseminating your results or lessons learned?</vt:lpstr>
      <vt:lpstr>Q&amp;A </vt:lpstr>
      <vt:lpstr>New Opportunity for TPP20 Tier 2 IIN Grantees- Coming August 2021! </vt:lpstr>
      <vt:lpstr>Upcoming Activities</vt:lpstr>
      <vt:lpstr>How to Engage With Us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Lessons for Innovation Projects: Highlights from OPA’s Innovation Accelerators</dc:title>
  <dc:creator>Jessie Daigneault</dc:creator>
  <cp:lastModifiedBy>Jessie Daigneault</cp:lastModifiedBy>
  <cp:revision>14</cp:revision>
  <dcterms:modified xsi:type="dcterms:W3CDTF">2021-08-12T12:53:18Z</dcterms:modified>
</cp:coreProperties>
</file>