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29"/>
  </p:notesMasterIdLst>
  <p:handoutMasterIdLst>
    <p:handoutMasterId r:id="rId30"/>
  </p:handout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58770" autoAdjust="0"/>
  </p:normalViewPr>
  <p:slideViewPr>
    <p:cSldViewPr snapToGrid="0">
      <p:cViewPr varScale="1">
        <p:scale>
          <a:sx n="53" d="100"/>
          <a:sy n="53" d="100"/>
        </p:scale>
        <p:origin x="1520" y="44"/>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0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CF023-4A44-4915-96E0-C26C7EF0CD65}" type="slidenum">
              <a:rPr lang="en-US" smtClean="0"/>
              <a:t>‹#›</a:t>
            </a:fld>
            <a:endParaRPr lang="en-US"/>
          </a:p>
        </p:txBody>
      </p:sp>
    </p:spTree>
    <p:extLst>
      <p:ext uri="{BB962C8B-B14F-4D97-AF65-F5344CB8AC3E}">
        <p14:creationId xmlns:p14="http://schemas.microsoft.com/office/powerpoint/2010/main" val="1341837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smtClean="0"/>
              <a:t>Supporting Title X Staff Resiliency to Address Burnout</a:t>
            </a:r>
            <a:endParaRPr lang="en-US" dirty="0">
              <a:solidFill>
                <a:schemeClr val="dk1"/>
              </a:solidFill>
            </a:endParaRPr>
          </a:p>
        </p:txBody>
      </p:sp>
    </p:spTree>
    <p:extLst>
      <p:ext uri="{BB962C8B-B14F-4D97-AF65-F5344CB8AC3E}">
        <p14:creationId xmlns:p14="http://schemas.microsoft.com/office/powerpoint/2010/main" val="257041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In addition, many have suggested that the pandemic has lead to moral distress or suffering.</a:t>
            </a:r>
          </a:p>
          <a:p>
            <a:pPr marL="183656" indent="-183656">
              <a:lnSpc>
                <a:spcPct val="115000"/>
              </a:lnSpc>
              <a:spcBef>
                <a:spcPts val="1691"/>
              </a:spcBef>
              <a:buFont typeface="Arial" panose="020B0604020202020204" pitchFamily="34" charset="0"/>
              <a:buChar char="•"/>
            </a:pPr>
            <a:r>
              <a:rPr lang="en-US" sz="1100" dirty="0" smtClean="0"/>
              <a:t>Moral suffering is a concept that originally arises from the nursing literature but has been extended to those serving in the military and most recently to those working in frontline capacity during the COVID 19 pandemic.</a:t>
            </a:r>
          </a:p>
          <a:p>
            <a:pPr marL="183656" indent="-183656">
              <a:lnSpc>
                <a:spcPct val="115000"/>
              </a:lnSpc>
              <a:spcBef>
                <a:spcPts val="1691"/>
              </a:spcBef>
              <a:buFont typeface="Arial" panose="020B0604020202020204" pitchFamily="34" charset="0"/>
              <a:buChar char="•"/>
            </a:pPr>
            <a:r>
              <a:rPr lang="en-US" sz="1100" dirty="0" smtClean="0"/>
              <a:t>This concept has been helpful as a means of concretely naming some of the conflicts and stress particular to this moment (though this concept may be additionally meaningful to those working in the Title X realm).</a:t>
            </a:r>
          </a:p>
          <a:p>
            <a:pPr marL="158750" indent="0">
              <a:buNone/>
            </a:pPr>
            <a:endParaRPr lang="en-US" dirty="0"/>
          </a:p>
        </p:txBody>
      </p:sp>
    </p:spTree>
    <p:extLst>
      <p:ext uri="{BB962C8B-B14F-4D97-AF65-F5344CB8AC3E}">
        <p14:creationId xmlns:p14="http://schemas.microsoft.com/office/powerpoint/2010/main" val="218298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While COVID is described as a pandemic, it may be helpful to think of it as a moment in which harms are created by multiple </a:t>
            </a:r>
            <a:r>
              <a:rPr lang="en-US" sz="1100" dirty="0" err="1" smtClean="0"/>
              <a:t>layerings</a:t>
            </a:r>
            <a:r>
              <a:rPr lang="en-US" sz="1100" dirty="0" smtClean="0"/>
              <a:t>….infectious disease meeting chronic disease in a context of social inequality that has caused a moment of reckoning and for many leading to  moral suffering or distress. </a:t>
            </a:r>
            <a:endParaRPr lang="en-US" sz="1100" dirty="0"/>
          </a:p>
        </p:txBody>
      </p:sp>
    </p:spTree>
    <p:extLst>
      <p:ext uri="{BB962C8B-B14F-4D97-AF65-F5344CB8AC3E}">
        <p14:creationId xmlns:p14="http://schemas.microsoft.com/office/powerpoint/2010/main" val="168951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The RHNTC engaged Title X grantees in discussion about their experiences during the last 1.5 years and their particular challenges. What they shared may be  particular expressions of some of the challenges described previously in this presentation:</a:t>
            </a:r>
          </a:p>
          <a:p>
            <a:pPr marL="664546" lvl="1" indent="-181240">
              <a:lnSpc>
                <a:spcPct val="115000"/>
              </a:lnSpc>
              <a:spcBef>
                <a:spcPts val="1691"/>
              </a:spcBef>
            </a:pPr>
            <a:r>
              <a:rPr lang="en-US" sz="1200" dirty="0" smtClean="0"/>
              <a:t>Fluctuating roles: role changes and added responsibilities due to COVID-19</a:t>
            </a:r>
          </a:p>
          <a:p>
            <a:pPr marL="664546" lvl="1" indent="-181240">
              <a:lnSpc>
                <a:spcPct val="115000"/>
              </a:lnSpc>
              <a:spcBef>
                <a:spcPts val="1691"/>
              </a:spcBef>
            </a:pPr>
            <a:r>
              <a:rPr lang="en-US" sz="1200" dirty="0" smtClean="0"/>
              <a:t>Title X Program fluctuations/uncertainty: frequent policy/rule changes and funding cycles</a:t>
            </a:r>
          </a:p>
          <a:p>
            <a:pPr marL="664546" lvl="1" indent="-181240">
              <a:lnSpc>
                <a:spcPct val="115000"/>
              </a:lnSpc>
              <a:spcBef>
                <a:spcPts val="1691"/>
              </a:spcBef>
            </a:pPr>
            <a:r>
              <a:rPr lang="en-US" sz="1200" dirty="0" smtClean="0"/>
              <a:t>Staffing: high rates of turnover, inadequate staffing</a:t>
            </a:r>
          </a:p>
          <a:p>
            <a:pPr marL="664546" lvl="1" indent="-181240">
              <a:lnSpc>
                <a:spcPct val="115000"/>
              </a:lnSpc>
              <a:spcBef>
                <a:spcPts val="1691"/>
              </a:spcBef>
            </a:pPr>
            <a:r>
              <a:rPr lang="en-US" sz="1200" dirty="0" smtClean="0"/>
              <a:t>Isolation: impact of virtual/remote work and feeling in small programs of working alone </a:t>
            </a:r>
          </a:p>
          <a:p>
            <a:pPr marL="664546" lvl="1" indent="-181240">
              <a:lnSpc>
                <a:spcPct val="115000"/>
              </a:lnSpc>
              <a:spcBef>
                <a:spcPts val="1691"/>
              </a:spcBef>
            </a:pPr>
            <a:r>
              <a:rPr lang="en-US" sz="1200" dirty="0" smtClean="0"/>
              <a:t>Client mental health needs: impact on Title X staff </a:t>
            </a:r>
          </a:p>
          <a:p>
            <a:pPr marL="664546" lvl="1" indent="-181240">
              <a:lnSpc>
                <a:spcPct val="115000"/>
              </a:lnSpc>
              <a:spcBef>
                <a:spcPts val="1691"/>
              </a:spcBef>
            </a:pPr>
            <a:r>
              <a:rPr lang="en-US" sz="1200" dirty="0" smtClean="0"/>
              <a:t>Porous boundaries between personal/professional spheres: in particular for working women during the pandemic</a:t>
            </a:r>
          </a:p>
          <a:p>
            <a:pPr marL="158750" indent="0">
              <a:buNone/>
            </a:pPr>
            <a:endParaRPr lang="en-US" dirty="0"/>
          </a:p>
        </p:txBody>
      </p:sp>
    </p:spTree>
    <p:extLst>
      <p:ext uri="{BB962C8B-B14F-4D97-AF65-F5344CB8AC3E}">
        <p14:creationId xmlns:p14="http://schemas.microsoft.com/office/powerpoint/2010/main" val="346983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buClr>
                <a:srgbClr val="595959"/>
              </a:buClr>
              <a:buFont typeface="Arial" panose="020B0604020202020204" pitchFamily="34" charset="0"/>
              <a:buChar char="•"/>
            </a:pPr>
            <a:r>
              <a:rPr lang="en-US" sz="1100" dirty="0" smtClean="0">
                <a:solidFill>
                  <a:srgbClr val="595959"/>
                </a:solidFill>
              </a:rPr>
              <a:t>There are multiple opportunities to engage the challenge of burnout in the workplace.</a:t>
            </a:r>
            <a:endParaRPr lang="en-US" sz="1100" dirty="0">
              <a:solidFill>
                <a:srgbClr val="595959"/>
              </a:solidFill>
            </a:endParaRPr>
          </a:p>
        </p:txBody>
      </p:sp>
    </p:spTree>
    <p:extLst>
      <p:ext uri="{BB962C8B-B14F-4D97-AF65-F5344CB8AC3E}">
        <p14:creationId xmlns:p14="http://schemas.microsoft.com/office/powerpoint/2010/main" val="206434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buClr>
                <a:srgbClr val="595959"/>
              </a:buClr>
              <a:buFont typeface="Arial" panose="020B0604020202020204" pitchFamily="34" charset="0"/>
              <a:buChar char="•"/>
            </a:pPr>
            <a:r>
              <a:rPr lang="en-US" dirty="0" smtClean="0">
                <a:solidFill>
                  <a:srgbClr val="595959"/>
                </a:solidFill>
              </a:rPr>
              <a:t>By centering a relational orientation to resilience staff can experience vulnerability through relationships/connectedness. This simple act is an important facet of maintaining compassion to oneself and others and has been shown to be an effective strategy for combating burnout.</a:t>
            </a:r>
            <a:endParaRPr lang="en-US" dirty="0"/>
          </a:p>
        </p:txBody>
      </p:sp>
    </p:spTree>
    <p:extLst>
      <p:ext uri="{BB962C8B-B14F-4D97-AF65-F5344CB8AC3E}">
        <p14:creationId xmlns:p14="http://schemas.microsoft.com/office/powerpoint/2010/main" val="839971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dirty="0" smtClean="0"/>
              <a:t>A reminder about compassion...and while there are many definitions, I will use Joan Halifax’s - a medical anthropologist who has worked predominantly in end of life care in the hospital. In her work she describes compassion as:</a:t>
            </a:r>
          </a:p>
          <a:p>
            <a:pPr marL="664546" lvl="1" indent="-181240">
              <a:lnSpc>
                <a:spcPct val="115000"/>
              </a:lnSpc>
              <a:spcBef>
                <a:spcPts val="1691"/>
              </a:spcBef>
            </a:pPr>
            <a:r>
              <a:rPr lang="en-US" sz="1200" dirty="0" smtClean="0"/>
              <a:t>Capacity to attend to the experience of others</a:t>
            </a:r>
          </a:p>
          <a:p>
            <a:pPr marL="664546" lvl="1" indent="-181240">
              <a:lnSpc>
                <a:spcPct val="115000"/>
              </a:lnSpc>
              <a:spcBef>
                <a:spcPts val="1691"/>
              </a:spcBef>
            </a:pPr>
            <a:r>
              <a:rPr lang="en-US" sz="1200" dirty="0" smtClean="0"/>
              <a:t>Feeling of concern for others</a:t>
            </a:r>
          </a:p>
          <a:p>
            <a:pPr marL="664546" lvl="1" indent="-181240">
              <a:lnSpc>
                <a:spcPct val="115000"/>
              </a:lnSpc>
              <a:spcBef>
                <a:spcPts val="1691"/>
              </a:spcBef>
            </a:pPr>
            <a:r>
              <a:rPr lang="en-US" sz="1200" dirty="0" smtClean="0"/>
              <a:t>Sense of what will serve others</a:t>
            </a:r>
          </a:p>
          <a:p>
            <a:pPr marL="664546" lvl="1" indent="-181240">
              <a:lnSpc>
                <a:spcPct val="115000"/>
              </a:lnSpc>
              <a:spcBef>
                <a:spcPts val="1691"/>
              </a:spcBef>
            </a:pPr>
            <a:r>
              <a:rPr lang="en-US" sz="1200" dirty="0" smtClean="0"/>
              <a:t>Opportunity to act in service of others</a:t>
            </a:r>
          </a:p>
          <a:p>
            <a:pPr marL="183656" indent="-183656">
              <a:lnSpc>
                <a:spcPct val="115000"/>
              </a:lnSpc>
              <a:spcBef>
                <a:spcPts val="1691"/>
              </a:spcBef>
              <a:buFont typeface="Arial" panose="020B0604020202020204" pitchFamily="34" charset="0"/>
              <a:buChar char="•"/>
            </a:pPr>
            <a:r>
              <a:rPr lang="en-US" dirty="0" smtClean="0">
                <a:solidFill>
                  <a:srgbClr val="595959"/>
                </a:solidFill>
              </a:rPr>
              <a:t>If we think back to our definition of burnout in which individuals feel ineffective, cynical and emotionally exhausted we can see how strategies that support and maintain compassion are potentially an effective antidote to burnout. </a:t>
            </a:r>
          </a:p>
          <a:p>
            <a:pPr marL="0" lvl="0" indent="0" algn="l" rtl="0">
              <a:lnSpc>
                <a:spcPct val="115000"/>
              </a:lnSpc>
              <a:spcBef>
                <a:spcPts val="1600"/>
              </a:spcBef>
              <a:spcAft>
                <a:spcPts val="1600"/>
              </a:spcAft>
              <a:buNone/>
            </a:pPr>
            <a:endParaRPr lang="en-US" dirty="0"/>
          </a:p>
          <a:p>
            <a:endParaRPr lang="en-US" dirty="0"/>
          </a:p>
        </p:txBody>
      </p:sp>
    </p:spTree>
    <p:extLst>
      <p:ext uri="{BB962C8B-B14F-4D97-AF65-F5344CB8AC3E}">
        <p14:creationId xmlns:p14="http://schemas.microsoft.com/office/powerpoint/2010/main" val="416887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There are many examples of how organizations create the time and space for connection, many of which can be run in person or virtually.</a:t>
            </a:r>
          </a:p>
          <a:p>
            <a:pPr marL="664546" lvl="1" indent="-181240">
              <a:lnSpc>
                <a:spcPct val="115000"/>
              </a:lnSpc>
              <a:spcBef>
                <a:spcPts val="1691"/>
              </a:spcBef>
            </a:pPr>
            <a:r>
              <a:rPr lang="en-US" dirty="0" smtClean="0"/>
              <a:t>Sometimes there is a concern that opening the “</a:t>
            </a:r>
            <a:r>
              <a:rPr lang="en-US" dirty="0" err="1" smtClean="0"/>
              <a:t>pandora’s</a:t>
            </a:r>
            <a:r>
              <a:rPr lang="en-US" dirty="0" smtClean="0"/>
              <a:t> box” and having people talk about what is challenging in the moment will add to the feelings of being overwhelmed rather than provide the comfort or lift that people need.</a:t>
            </a:r>
          </a:p>
          <a:p>
            <a:pPr marL="664546" lvl="1" indent="-181240">
              <a:lnSpc>
                <a:spcPct val="115000"/>
              </a:lnSpc>
              <a:spcBef>
                <a:spcPts val="1691"/>
              </a:spcBef>
            </a:pPr>
            <a:r>
              <a:rPr lang="en-US" dirty="0" smtClean="0"/>
              <a:t>The good news is that there is ample literature to support the effectiveness, while people may start off in a negative vein, they are likely to eventual make meaning, see themselves as a part of something larger and these orientations are important strategies for resilience.</a:t>
            </a:r>
          </a:p>
          <a:p>
            <a:pPr marL="183656" indent="-183656">
              <a:lnSpc>
                <a:spcPct val="115000"/>
              </a:lnSpc>
              <a:spcBef>
                <a:spcPts val="1691"/>
              </a:spcBef>
              <a:buFont typeface="Arial" panose="020B0604020202020204" pitchFamily="34" charset="0"/>
              <a:buChar char="•"/>
            </a:pPr>
            <a:r>
              <a:rPr lang="en-US" sz="1200" dirty="0" smtClean="0"/>
              <a:t>Circles of Caring is a confidential virtual support group for new nurses experiencing patient. This model had been used in Kenya with midwives supporting HIV+ patients, but then adopted here at the start of the pandemic by researchers at Columbia School of Nursing.</a:t>
            </a:r>
          </a:p>
          <a:p>
            <a:pPr marL="183656" indent="-183656">
              <a:lnSpc>
                <a:spcPct val="115000"/>
              </a:lnSpc>
              <a:spcBef>
                <a:spcPts val="1691"/>
              </a:spcBef>
              <a:buFont typeface="Arial" panose="020B0604020202020204" pitchFamily="34" charset="0"/>
              <a:buChar char="•"/>
            </a:pPr>
            <a:r>
              <a:rPr lang="en-US" sz="1200" dirty="0" smtClean="0"/>
              <a:t>Schwartz rounds “healthcare providers meet at a regularly scheduled time during their fast-paced work lives to openly and honestly discuss the social and emotional issues they face in caring for patients and families. Caregivers have an opportunity to share their experiences, thoughts and feelings on thought-provoking topics drawn from actual patient cases with a focus on the human dimension of medicine. The premise is that caregivers are better able to make personal connections with patients and colleagues when they have greater insight into their own responses and feelings.”</a:t>
            </a:r>
          </a:p>
          <a:p>
            <a:endParaRPr lang="en-US" dirty="0"/>
          </a:p>
        </p:txBody>
      </p:sp>
    </p:spTree>
    <p:extLst>
      <p:ext uri="{BB962C8B-B14F-4D97-AF65-F5344CB8AC3E}">
        <p14:creationId xmlns:p14="http://schemas.microsoft.com/office/powerpoint/2010/main" val="41669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This is a seed to get your wheels turning for the breakout sessions. </a:t>
            </a:r>
            <a:endParaRPr lang="en-US" sz="1100" dirty="0"/>
          </a:p>
        </p:txBody>
      </p:sp>
    </p:spTree>
    <p:extLst>
      <p:ext uri="{BB962C8B-B14F-4D97-AF65-F5344CB8AC3E}">
        <p14:creationId xmlns:p14="http://schemas.microsoft.com/office/powerpoint/2010/main" val="99719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You may recall when you registered for this workshop you selected a possible cause of burnout to discuss with colleagues in breakout rooms. They are the same topics we just covered a few minutes ago and here up on the slide. And if you don’t remember what you selected during registration, no worries. We assigned everyone based on preference as best we could but if for some reason you find yourself in a room you don’t feel comfortable in, just come back into the main room and we’ll put you in a new room. </a:t>
            </a:r>
          </a:p>
          <a:p>
            <a:pPr marL="183656" indent="-183656">
              <a:lnSpc>
                <a:spcPct val="115000"/>
              </a:lnSpc>
              <a:spcBef>
                <a:spcPts val="1691"/>
              </a:spcBef>
              <a:buFont typeface="Arial" panose="020B0604020202020204" pitchFamily="34" charset="0"/>
              <a:buChar char="•"/>
            </a:pPr>
            <a:r>
              <a:rPr lang="en-US" sz="1100" dirty="0" smtClean="0"/>
              <a:t>In your room you’ll be joined by an RHNTC facilitator who will be there to offer some prompts and discussion questions, and jot down key ideas and points the group talks about, which they will then share back with the full group, with your permission. </a:t>
            </a:r>
          </a:p>
          <a:p>
            <a:pPr marL="183656" indent="-183656">
              <a:lnSpc>
                <a:spcPct val="115000"/>
              </a:lnSpc>
              <a:spcBef>
                <a:spcPts val="1691"/>
              </a:spcBef>
              <a:buFont typeface="Arial" panose="020B0604020202020204" pitchFamily="34" charset="0"/>
              <a:buChar char="•"/>
            </a:pPr>
            <a:r>
              <a:rPr lang="en-US" sz="1100" dirty="0" smtClean="0"/>
              <a:t>You’ll be in your breakout room for about 25 minutes.</a:t>
            </a:r>
          </a:p>
          <a:p>
            <a:pPr marL="183656" indent="-183656">
              <a:lnSpc>
                <a:spcPct val="115000"/>
              </a:lnSpc>
              <a:spcBef>
                <a:spcPts val="1691"/>
              </a:spcBef>
              <a:buFont typeface="Arial" panose="020B0604020202020204" pitchFamily="34" charset="0"/>
              <a:buChar char="•"/>
            </a:pPr>
            <a:r>
              <a:rPr lang="en-US" sz="1100" dirty="0" smtClean="0"/>
              <a:t>Nothing discussed in the breakout rooms will be recorded. </a:t>
            </a:r>
          </a:p>
          <a:p>
            <a:pPr marL="183656" indent="-183656">
              <a:lnSpc>
                <a:spcPct val="115000"/>
              </a:lnSpc>
              <a:spcBef>
                <a:spcPts val="1691"/>
              </a:spcBef>
              <a:buFont typeface="Arial" panose="020B0604020202020204" pitchFamily="34" charset="0"/>
              <a:buChar char="•"/>
            </a:pPr>
            <a:r>
              <a:rPr lang="en-US" sz="1100" dirty="0" smtClean="0"/>
              <a:t>Any questions before we break out?</a:t>
            </a:r>
          </a:p>
          <a:p>
            <a:pPr marL="158750" indent="0">
              <a:buNone/>
            </a:pPr>
            <a:endParaRPr lang="en-US" dirty="0"/>
          </a:p>
        </p:txBody>
      </p:sp>
    </p:spTree>
    <p:extLst>
      <p:ext uri="{BB962C8B-B14F-4D97-AF65-F5344CB8AC3E}">
        <p14:creationId xmlns:p14="http://schemas.microsoft.com/office/powerpoint/2010/main" val="299069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Now, the facilitator from each group will share back some of the highlights from each group’s conversation.</a:t>
            </a:r>
          </a:p>
          <a:p>
            <a:pPr marL="183656" indent="-183656">
              <a:lnSpc>
                <a:spcPct val="115000"/>
              </a:lnSpc>
              <a:spcBef>
                <a:spcPts val="1691"/>
              </a:spcBef>
              <a:buFont typeface="Arial" panose="020B0604020202020204" pitchFamily="34" charset="0"/>
              <a:buChar char="•"/>
            </a:pPr>
            <a:r>
              <a:rPr lang="en-US" sz="1100" dirty="0" smtClean="0"/>
              <a:t>After each facilitator reports back, I’ll pause and offer those who were in that group the opportunity to add any additional thoughts, observations or experiences. </a:t>
            </a:r>
            <a:endParaRPr lang="en-US" sz="1100" dirty="0"/>
          </a:p>
        </p:txBody>
      </p:sp>
    </p:spTree>
    <p:extLst>
      <p:ext uri="{BB962C8B-B14F-4D97-AF65-F5344CB8AC3E}">
        <p14:creationId xmlns:p14="http://schemas.microsoft.com/office/powerpoint/2010/main" val="272413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Emma </a:t>
            </a:r>
            <a:r>
              <a:rPr lang="en-US" sz="1200" dirty="0" err="1" smtClean="0"/>
              <a:t>Ansara</a:t>
            </a:r>
            <a:r>
              <a:rPr lang="en-US" sz="1200" dirty="0" smtClean="0"/>
              <a:t> is a family nurse practitioner-social scientist with more than 20 years of experience working at and in community health centers. Currently, much of Emma’s work is around providing clinically oriented support in the areas of behavioral health integration, telehealth implementation, data collection, SDOH screening, provider burnout and health equity.</a:t>
            </a:r>
          </a:p>
          <a:p>
            <a:pPr marL="183656" indent="-183656">
              <a:lnSpc>
                <a:spcPct val="115000"/>
              </a:lnSpc>
              <a:spcBef>
                <a:spcPts val="1691"/>
              </a:spcBef>
              <a:buFont typeface="Arial" panose="020B0604020202020204" pitchFamily="34" charset="0"/>
              <a:buChar char="•"/>
            </a:pPr>
            <a:r>
              <a:rPr lang="en-US" sz="1200" dirty="0" smtClean="0"/>
              <a:t>Amanda Ryder is a member of the RHNTC, specifically working on the Office on Women’s Health team. She serves as a Grantee Liaison for 7 Title X grantee teams.</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294495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To wrap up, take a moment and identify one thing you’ll take back to your workplace. What’s one thing you’re going to commit to trying over the next two weeks? If you feel comfortable sharing your pledge, please do so via the chat. </a:t>
            </a:r>
            <a:endParaRPr lang="en-US" sz="1100" dirty="0"/>
          </a:p>
        </p:txBody>
      </p:sp>
    </p:spTree>
    <p:extLst>
      <p:ext uri="{BB962C8B-B14F-4D97-AF65-F5344CB8AC3E}">
        <p14:creationId xmlns:p14="http://schemas.microsoft.com/office/powerpoint/2010/main" val="318630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To get your input on what related topics would be helpful for RHNTC to cover in future workshops, please indicate via this poll whether you have interest in attending future workshops on any of the these potential topics. </a:t>
            </a:r>
          </a:p>
          <a:p>
            <a:endParaRPr lang="en-US" dirty="0"/>
          </a:p>
        </p:txBody>
      </p:sp>
    </p:spTree>
    <p:extLst>
      <p:ext uri="{BB962C8B-B14F-4D97-AF65-F5344CB8AC3E}">
        <p14:creationId xmlns:p14="http://schemas.microsoft.com/office/powerpoint/2010/main" val="957793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4980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043958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As we close, I want to thank you all for joining us today.</a:t>
            </a:r>
          </a:p>
          <a:p>
            <a:pPr marL="183656" indent="-183656">
              <a:lnSpc>
                <a:spcPct val="115000"/>
              </a:lnSpc>
              <a:spcBef>
                <a:spcPts val="1691"/>
              </a:spcBef>
              <a:buFont typeface="Arial" panose="020B0604020202020204" pitchFamily="34" charset="0"/>
              <a:buChar char="•"/>
            </a:pPr>
            <a:r>
              <a:rPr lang="en-US" sz="1100" dirty="0" smtClean="0"/>
              <a:t>If you have additional </a:t>
            </a:r>
            <a:r>
              <a:rPr lang="en-US" sz="1100" dirty="0" smtClean="0"/>
              <a:t>questions </a:t>
            </a:r>
            <a:r>
              <a:rPr lang="en-US" sz="1100" dirty="0" smtClean="0"/>
              <a:t>for the RHNTC on this topic, please don’t hesitate to email us at </a:t>
            </a:r>
            <a:r>
              <a:rPr lang="en-US" sz="1100" dirty="0" smtClean="0">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rhntc@jsi.com</a:t>
            </a:r>
            <a:r>
              <a:rPr lang="en-US" sz="1100" dirty="0" smtClean="0"/>
              <a:t>. </a:t>
            </a:r>
          </a:p>
          <a:p>
            <a:endParaRPr lang="en-US" dirty="0"/>
          </a:p>
        </p:txBody>
      </p:sp>
    </p:spTree>
    <p:extLst>
      <p:ext uri="{BB962C8B-B14F-4D97-AF65-F5344CB8AC3E}">
        <p14:creationId xmlns:p14="http://schemas.microsoft.com/office/powerpoint/2010/main" val="201272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I’m sure comes as no surprise to all of you, and likely why you’re here right now, that burnout is very real and impacting many of us, and many of our colleagues and clients, likely more so now than ever before. The intention for our gathering today is to: </a:t>
            </a:r>
          </a:p>
          <a:p>
            <a:pPr marL="666962" lvl="1" indent="-183656">
              <a:lnSpc>
                <a:spcPct val="115000"/>
              </a:lnSpc>
              <a:spcBef>
                <a:spcPts val="1691"/>
              </a:spcBef>
              <a:buFont typeface="Courier New" panose="02070309020205020404" pitchFamily="49" charset="0"/>
              <a:buChar char="o"/>
            </a:pPr>
            <a:r>
              <a:rPr lang="en-US" sz="1200" dirty="0" smtClean="0"/>
              <a:t>First, name and describe staff burnout and its consequences.</a:t>
            </a:r>
          </a:p>
          <a:p>
            <a:pPr marL="666962" lvl="1" indent="-183656">
              <a:lnSpc>
                <a:spcPct val="115000"/>
              </a:lnSpc>
              <a:spcBef>
                <a:spcPts val="1691"/>
              </a:spcBef>
              <a:buFont typeface="Courier New" panose="02070309020205020404" pitchFamily="49" charset="0"/>
              <a:buChar char="o"/>
            </a:pPr>
            <a:r>
              <a:rPr lang="en-US" sz="1200" dirty="0" smtClean="0"/>
              <a:t>And second, to identify team-based strategies for supporting staff resiliency and addressing burnout in the workplace. </a:t>
            </a:r>
          </a:p>
          <a:p>
            <a:pPr marL="158750" indent="0">
              <a:buNone/>
            </a:pPr>
            <a:endParaRPr lang="en-US" dirty="0"/>
          </a:p>
        </p:txBody>
      </p:sp>
    </p:spTree>
    <p:extLst>
      <p:ext uri="{BB962C8B-B14F-4D97-AF65-F5344CB8AC3E}">
        <p14:creationId xmlns:p14="http://schemas.microsoft.com/office/powerpoint/2010/main" val="179088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100" dirty="0" smtClean="0"/>
              <a:t>To give you a sense of where we’re headed over the next 90 minutes, we’ve introduced ourselves and also want to get to know you all a bit.</a:t>
            </a:r>
          </a:p>
          <a:p>
            <a:pPr marL="183656" indent="-183656">
              <a:lnSpc>
                <a:spcPct val="115000"/>
              </a:lnSpc>
              <a:spcBef>
                <a:spcPts val="1691"/>
              </a:spcBef>
              <a:buFont typeface="Arial" panose="020B0604020202020204" pitchFamily="34" charset="0"/>
              <a:buChar char="•"/>
            </a:pPr>
            <a:r>
              <a:rPr lang="en-US" sz="1100" dirty="0" smtClean="0"/>
              <a:t>Then we will present on what the evidence says about burnout, the impact of COVID-19, tie it into the context of Title X, and explore some opportunities to address burnout.</a:t>
            </a:r>
          </a:p>
          <a:p>
            <a:pPr marL="183656" indent="-183656">
              <a:lnSpc>
                <a:spcPct val="115000"/>
              </a:lnSpc>
              <a:spcBef>
                <a:spcPts val="1691"/>
              </a:spcBef>
              <a:buFont typeface="Arial" panose="020B0604020202020204" pitchFamily="34" charset="0"/>
              <a:buChar char="•"/>
            </a:pPr>
            <a:r>
              <a:rPr lang="en-US" sz="1100" dirty="0" smtClean="0"/>
              <a:t>Next we’ll spend some time in breakout rooms discussing possible causes of burnout, your experience with burnout, and how your programs have tried to impact burnout and promote resiliency. </a:t>
            </a:r>
          </a:p>
          <a:p>
            <a:pPr marL="183656" indent="-183656">
              <a:lnSpc>
                <a:spcPct val="115000"/>
              </a:lnSpc>
              <a:spcBef>
                <a:spcPts val="1691"/>
              </a:spcBef>
              <a:buFont typeface="Arial" panose="020B0604020202020204" pitchFamily="34" charset="0"/>
              <a:buChar char="•"/>
            </a:pPr>
            <a:r>
              <a:rPr lang="en-US" sz="1100" dirty="0" smtClean="0"/>
              <a:t>We’ll reconvene to share what was discussed.</a:t>
            </a:r>
          </a:p>
          <a:p>
            <a:pPr marL="183656" indent="-183656">
              <a:lnSpc>
                <a:spcPct val="115000"/>
              </a:lnSpc>
              <a:spcBef>
                <a:spcPts val="1691"/>
              </a:spcBef>
              <a:buFont typeface="Arial" panose="020B0604020202020204" pitchFamily="34" charset="0"/>
              <a:buChar char="•"/>
            </a:pPr>
            <a:r>
              <a:rPr lang="en-US" sz="1100" dirty="0" smtClean="0"/>
              <a:t>And we’ll close with some next steps and an opportunity for some Q&amp;A.</a:t>
            </a:r>
          </a:p>
          <a:p>
            <a:pPr marL="0" lvl="0" indent="0" algn="l" rtl="0">
              <a:lnSpc>
                <a:spcPct val="115000"/>
              </a:lnSpc>
              <a:spcBef>
                <a:spcPts val="0"/>
              </a:spcBef>
              <a:spcAft>
                <a:spcPts val="0"/>
              </a:spcAft>
              <a:buNone/>
            </a:pPr>
            <a:endParaRPr lang="en-US" i="1" dirty="0">
              <a:solidFill>
                <a:schemeClr val="dk1"/>
              </a:solidFill>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208106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As I said, we’d like to get to know you all just a bit, acknowledging this is a bit tricky given our virtual platform. </a:t>
            </a:r>
          </a:p>
          <a:p>
            <a:pPr marL="183656" indent="-183656">
              <a:lnSpc>
                <a:spcPct val="115000"/>
              </a:lnSpc>
              <a:spcBef>
                <a:spcPts val="1691"/>
              </a:spcBef>
              <a:buFont typeface="Arial" panose="020B0604020202020204" pitchFamily="34" charset="0"/>
              <a:buChar char="•"/>
            </a:pPr>
            <a:r>
              <a:rPr lang="en-US" sz="1200" dirty="0" smtClean="0"/>
              <a:t>So first, please share via the chat your name, agency/workplace and your role. </a:t>
            </a:r>
          </a:p>
          <a:p>
            <a:pPr marL="183656" indent="-183656">
              <a:lnSpc>
                <a:spcPct val="115000"/>
              </a:lnSpc>
              <a:spcBef>
                <a:spcPts val="1691"/>
              </a:spcBef>
              <a:buFont typeface="Arial" panose="020B0604020202020204" pitchFamily="34" charset="0"/>
              <a:buChar char="•"/>
            </a:pPr>
            <a:r>
              <a:rPr lang="en-US" sz="1200" dirty="0" smtClean="0"/>
              <a:t>We’d also like to know how you’re doing. We’ll launch an anonymous poll where you’ll be able to pick a number 1 - 5 that most corresponds to how you’re doing right now. </a:t>
            </a:r>
          </a:p>
          <a:p>
            <a:pPr marL="666962" lvl="1" indent="-183656">
              <a:lnSpc>
                <a:spcPct val="115000"/>
              </a:lnSpc>
              <a:spcBef>
                <a:spcPts val="1691"/>
              </a:spcBef>
              <a:buFont typeface="Courier New" panose="02070309020205020404" pitchFamily="49" charset="0"/>
              <a:buChar char="o"/>
            </a:pPr>
            <a:r>
              <a:rPr lang="en-US" sz="1200" dirty="0" smtClean="0"/>
              <a:t>Imminent overload. Main priorities only. Help and reprioritization needed to change status.</a:t>
            </a:r>
          </a:p>
          <a:p>
            <a:pPr marL="666962" lvl="1" indent="-183656">
              <a:lnSpc>
                <a:spcPct val="115000"/>
              </a:lnSpc>
              <a:spcBef>
                <a:spcPts val="1691"/>
              </a:spcBef>
              <a:buFont typeface="Courier New" panose="02070309020205020404" pitchFamily="49" charset="0"/>
              <a:buChar char="o"/>
            </a:pPr>
            <a:r>
              <a:rPr lang="en-US" sz="1200" dirty="0" smtClean="0"/>
              <a:t>Very Busy juggling many priorities. Difficult to add course correction, new thinking, or additions.</a:t>
            </a:r>
          </a:p>
          <a:p>
            <a:pPr marL="666962" lvl="1" indent="-183656">
              <a:lnSpc>
                <a:spcPct val="115000"/>
              </a:lnSpc>
              <a:spcBef>
                <a:spcPts val="1691"/>
              </a:spcBef>
              <a:buFont typeface="Courier New" panose="02070309020205020404" pitchFamily="49" charset="0"/>
              <a:buChar char="o"/>
            </a:pPr>
            <a:r>
              <a:rPr lang="en-US" sz="1200" dirty="0" smtClean="0"/>
              <a:t>Listless and unfulfilled or unproductive. Even if busy, time does not feel positive and rewarding.</a:t>
            </a:r>
          </a:p>
          <a:p>
            <a:pPr marL="666962" lvl="1" indent="-183656">
              <a:lnSpc>
                <a:spcPct val="115000"/>
              </a:lnSpc>
              <a:spcBef>
                <a:spcPts val="1691"/>
              </a:spcBef>
              <a:buFont typeface="Courier New" panose="02070309020205020404" pitchFamily="49" charset="0"/>
              <a:buChar char="o"/>
            </a:pPr>
            <a:r>
              <a:rPr lang="en-US" sz="1200" dirty="0" smtClean="0"/>
              <a:t>Busy. Lots of things to do, but managing. Keep an eye out for signs of Orange.</a:t>
            </a:r>
          </a:p>
          <a:p>
            <a:pPr marL="666962" lvl="1" indent="-183656">
              <a:lnSpc>
                <a:spcPct val="115000"/>
              </a:lnSpc>
              <a:spcBef>
                <a:spcPts val="1691"/>
              </a:spcBef>
              <a:buFont typeface="Courier New" panose="02070309020205020404" pitchFamily="49" charset="0"/>
              <a:buChar char="o"/>
            </a:pPr>
            <a:r>
              <a:rPr lang="en-US" sz="1200" dirty="0" smtClean="0"/>
              <a:t>Good balance of work. Feeling Positive and productive, and have room to review and innovate.</a:t>
            </a:r>
          </a:p>
          <a:p>
            <a:pPr marL="158750" indent="0">
              <a:buNone/>
            </a:pPr>
            <a:endParaRPr lang="en-US" dirty="0"/>
          </a:p>
        </p:txBody>
      </p:sp>
    </p:spTree>
    <p:extLst>
      <p:ext uri="{BB962C8B-B14F-4D97-AF65-F5344CB8AC3E}">
        <p14:creationId xmlns:p14="http://schemas.microsoft.com/office/powerpoint/2010/main" val="1466494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While there are many definitions circulating for burnout, there is general agreement that it is a negative mental state caused by work and characterized by:</a:t>
            </a:r>
          </a:p>
          <a:p>
            <a:pPr marL="666962" lvl="1" indent="-183656">
              <a:lnSpc>
                <a:spcPct val="115000"/>
              </a:lnSpc>
              <a:spcBef>
                <a:spcPts val="1691"/>
              </a:spcBef>
              <a:buFont typeface="Courier New" panose="02070309020205020404" pitchFamily="49" charset="0"/>
              <a:buChar char="o"/>
            </a:pPr>
            <a:r>
              <a:rPr lang="en-US" sz="1200" dirty="0" smtClean="0"/>
              <a:t>Exhaustion</a:t>
            </a:r>
          </a:p>
          <a:p>
            <a:pPr marL="666962" lvl="1" indent="-183656">
              <a:lnSpc>
                <a:spcPct val="115000"/>
              </a:lnSpc>
              <a:spcBef>
                <a:spcPts val="1691"/>
              </a:spcBef>
              <a:buFont typeface="Courier New" panose="02070309020205020404" pitchFamily="49" charset="0"/>
              <a:buChar char="o"/>
            </a:pPr>
            <a:r>
              <a:rPr lang="en-US" sz="1200" dirty="0" smtClean="0"/>
              <a:t>Inefficacy</a:t>
            </a:r>
          </a:p>
          <a:p>
            <a:pPr marL="666962" lvl="1" indent="-183656">
              <a:lnSpc>
                <a:spcPct val="115000"/>
              </a:lnSpc>
              <a:spcBef>
                <a:spcPts val="1691"/>
              </a:spcBef>
              <a:buFont typeface="Courier New" panose="02070309020205020404" pitchFamily="49" charset="0"/>
              <a:buChar char="o"/>
            </a:pPr>
            <a:r>
              <a:rPr lang="en-US" sz="1200" dirty="0" smtClean="0"/>
              <a:t>Cynicism</a:t>
            </a:r>
          </a:p>
          <a:p>
            <a:pPr marL="183656" indent="-183656">
              <a:lnSpc>
                <a:spcPct val="115000"/>
              </a:lnSpc>
              <a:spcBef>
                <a:spcPts val="1691"/>
              </a:spcBef>
              <a:buFont typeface="Arial" panose="020B0604020202020204" pitchFamily="34" charset="0"/>
              <a:buChar char="•"/>
            </a:pPr>
            <a:r>
              <a:rPr lang="en-US" sz="1200" dirty="0" smtClean="0"/>
              <a:t>See the resources and references included at the end. </a:t>
            </a:r>
          </a:p>
          <a:p>
            <a:pPr marL="158750" indent="0">
              <a:buNone/>
            </a:pPr>
            <a:endParaRPr lang="en-US" dirty="0"/>
          </a:p>
        </p:txBody>
      </p:sp>
    </p:spTree>
    <p:extLst>
      <p:ext uri="{BB962C8B-B14F-4D97-AF65-F5344CB8AC3E}">
        <p14:creationId xmlns:p14="http://schemas.microsoft.com/office/powerpoint/2010/main" val="182249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In his description of the social-cultural history of burnout, Occupational Health Psychologist Wilmar </a:t>
            </a:r>
            <a:r>
              <a:rPr lang="en-US" sz="1200" dirty="0" err="1" smtClean="0"/>
              <a:t>Schaufeli</a:t>
            </a:r>
            <a:r>
              <a:rPr lang="en-US" sz="1200" dirty="0" smtClean="0"/>
              <a:t> suggests that burnout is related to the professional role and arises in particular circumstances. </a:t>
            </a:r>
          </a:p>
          <a:p>
            <a:pPr marL="183656" indent="-183656">
              <a:lnSpc>
                <a:spcPct val="115000"/>
              </a:lnSpc>
              <a:spcBef>
                <a:spcPts val="1691"/>
              </a:spcBef>
              <a:buFont typeface="Arial" panose="020B0604020202020204" pitchFamily="34" charset="0"/>
              <a:buChar char="•"/>
            </a:pPr>
            <a:r>
              <a:rPr lang="en-US" sz="1200" dirty="0" smtClean="0"/>
              <a:t>It’s usually considered a normal response to an abnormal situation.</a:t>
            </a:r>
          </a:p>
          <a:p>
            <a:pPr marL="183656" indent="-183656">
              <a:lnSpc>
                <a:spcPct val="115000"/>
              </a:lnSpc>
              <a:spcBef>
                <a:spcPts val="1691"/>
              </a:spcBef>
              <a:buFont typeface="Arial" panose="020B0604020202020204" pitchFamily="34" charset="0"/>
              <a:buChar char="•"/>
            </a:pPr>
            <a:r>
              <a:rPr lang="en-US" sz="1200" dirty="0" err="1" smtClean="0"/>
              <a:t>Schaufeli</a:t>
            </a:r>
            <a:r>
              <a:rPr lang="en-US" sz="1200" dirty="0" smtClean="0"/>
              <a:t> suggests that the thing we describe as burnout today may have commonalities with the “neurasthenia” that was described in the late 19th century, and which centered on the notion of a somatic depletion of nervous energy caused by a faster pace of life.</a:t>
            </a:r>
          </a:p>
          <a:p>
            <a:pPr marL="666962" lvl="1" indent="-183656">
              <a:lnSpc>
                <a:spcPct val="115000"/>
              </a:lnSpc>
              <a:spcBef>
                <a:spcPts val="1691"/>
              </a:spcBef>
              <a:buFont typeface="Courier New" panose="02070309020205020404" pitchFamily="49" charset="0"/>
              <a:buChar char="o"/>
            </a:pPr>
            <a:r>
              <a:rPr lang="en-US" sz="1200" dirty="0" smtClean="0"/>
              <a:t>It was understood as the product of rapid social and technological changes.</a:t>
            </a:r>
          </a:p>
          <a:p>
            <a:pPr marL="666962" lvl="1" indent="-183656">
              <a:lnSpc>
                <a:spcPct val="115000"/>
              </a:lnSpc>
              <a:spcBef>
                <a:spcPts val="1691"/>
              </a:spcBef>
              <a:buFont typeface="Courier New" panose="02070309020205020404" pitchFamily="49" charset="0"/>
              <a:buChar char="o"/>
            </a:pPr>
            <a:r>
              <a:rPr lang="en-US" sz="1200" dirty="0" smtClean="0"/>
              <a:t>It offered an explanation for an ordinary, rather than a pathological, trouble and affliction.</a:t>
            </a:r>
          </a:p>
          <a:p>
            <a:pPr marL="183656" indent="-183656">
              <a:lnSpc>
                <a:spcPct val="115000"/>
              </a:lnSpc>
              <a:spcBef>
                <a:spcPts val="1691"/>
              </a:spcBef>
              <a:buFont typeface="Arial" panose="020B0604020202020204" pitchFamily="34" charset="0"/>
              <a:buChar char="•"/>
            </a:pPr>
            <a:r>
              <a:rPr lang="en-US" sz="1200" dirty="0" smtClean="0"/>
              <a:t>For those that may be interested, </a:t>
            </a:r>
            <a:r>
              <a:rPr lang="en-US" sz="1200" dirty="0" err="1" smtClean="0"/>
              <a:t>Schaufeli</a:t>
            </a:r>
            <a:r>
              <a:rPr lang="en-US" sz="1200" dirty="0" smtClean="0"/>
              <a:t> also looks at literature (e.g., the Bible, Shakespeare’s works) and finds descriptions and language consistent with this same idea.</a:t>
            </a:r>
          </a:p>
          <a:p>
            <a:pPr marL="183656" indent="-183656">
              <a:lnSpc>
                <a:spcPct val="115000"/>
              </a:lnSpc>
              <a:spcBef>
                <a:spcPts val="1691"/>
              </a:spcBef>
              <a:buFont typeface="Arial" panose="020B0604020202020204" pitchFamily="34" charset="0"/>
              <a:buChar char="•"/>
            </a:pPr>
            <a:r>
              <a:rPr lang="en-US" sz="1200" dirty="0" smtClean="0"/>
              <a:t>We raise this point for us to pause and consider the relationship that burnout may have not only to caring professions but also to particular moments in time. This fundamentally moves the conversation away from a focus on the individual as the root of burnout.</a:t>
            </a:r>
          </a:p>
          <a:p>
            <a:pPr marL="45720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414691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Turning to more contemporary thinking/writing and describing of burnout, this concept arose simultaneously by two different researchers on the east and west coasts. </a:t>
            </a:r>
          </a:p>
          <a:p>
            <a:pPr marL="664546" lvl="1" indent="-181240">
              <a:lnSpc>
                <a:spcPct val="115000"/>
              </a:lnSpc>
              <a:spcBef>
                <a:spcPts val="1691"/>
              </a:spcBef>
            </a:pPr>
            <a:r>
              <a:rPr lang="en-US" sz="1200" dirty="0" smtClean="0"/>
              <a:t>Freudenberg</a:t>
            </a:r>
          </a:p>
          <a:p>
            <a:pPr marL="1147852" lvl="2" indent="-181240">
              <a:lnSpc>
                <a:spcPct val="115000"/>
              </a:lnSpc>
              <a:spcBef>
                <a:spcPts val="1691"/>
              </a:spcBef>
              <a:buFont typeface="Wingdings" panose="05000000000000000000" pitchFamily="2" charset="2"/>
              <a:buChar char="§"/>
            </a:pPr>
            <a:r>
              <a:rPr lang="en-US" sz="1200" dirty="0" smtClean="0"/>
              <a:t>Psychiatrist working in free clinic in St. Mark’s free clinic in East Village, New York City </a:t>
            </a:r>
          </a:p>
          <a:p>
            <a:pPr marL="1147852" lvl="2" indent="-181240">
              <a:lnSpc>
                <a:spcPct val="115000"/>
              </a:lnSpc>
              <a:spcBef>
                <a:spcPts val="1691"/>
              </a:spcBef>
              <a:buFont typeface="Wingdings" panose="05000000000000000000" pitchFamily="2" charset="2"/>
              <a:buChar char="§"/>
            </a:pPr>
            <a:r>
              <a:rPr lang="en-US" sz="1200" dirty="0" smtClean="0"/>
              <a:t> “Burnout” used by patients to describe the effects of chronic drug use </a:t>
            </a:r>
          </a:p>
          <a:p>
            <a:pPr marL="1147852" lvl="2" indent="-181240">
              <a:lnSpc>
                <a:spcPct val="115000"/>
              </a:lnSpc>
              <a:spcBef>
                <a:spcPts val="1691"/>
              </a:spcBef>
              <a:buFont typeface="Wingdings" panose="05000000000000000000" pitchFamily="2" charset="2"/>
              <a:buChar char="§"/>
            </a:pPr>
            <a:r>
              <a:rPr lang="en-US" sz="1200" dirty="0" smtClean="0"/>
              <a:t>Adapted term to describe the emotional depletion, loss of motivation and reduced commitment among volunteers at the clinic.</a:t>
            </a:r>
          </a:p>
          <a:p>
            <a:pPr marL="664546" lvl="1" indent="-181240">
              <a:lnSpc>
                <a:spcPct val="115000"/>
              </a:lnSpc>
              <a:spcBef>
                <a:spcPts val="1691"/>
              </a:spcBef>
            </a:pPr>
            <a:r>
              <a:rPr lang="en-US" sz="1200" dirty="0" err="1" smtClean="0"/>
              <a:t>Maslach</a:t>
            </a:r>
            <a:endParaRPr lang="en-US" sz="1200" dirty="0" smtClean="0"/>
          </a:p>
          <a:p>
            <a:pPr marL="1147852" lvl="2" indent="-181240">
              <a:lnSpc>
                <a:spcPct val="115000"/>
              </a:lnSpc>
              <a:spcBef>
                <a:spcPts val="1691"/>
              </a:spcBef>
              <a:buFont typeface="Wingdings" panose="05000000000000000000" pitchFamily="2" charset="2"/>
              <a:buChar char="§"/>
            </a:pPr>
            <a:r>
              <a:rPr lang="en-US" sz="1200" dirty="0" smtClean="0"/>
              <a:t>Psychologist at UC Berkeley studying social workers</a:t>
            </a:r>
          </a:p>
          <a:p>
            <a:pPr marL="1147852" lvl="2" indent="-181240">
              <a:lnSpc>
                <a:spcPct val="115000"/>
              </a:lnSpc>
              <a:spcBef>
                <a:spcPts val="1691"/>
              </a:spcBef>
              <a:buFont typeface="Wingdings" panose="05000000000000000000" pitchFamily="2" charset="2"/>
              <a:buChar char="§"/>
            </a:pPr>
            <a:r>
              <a:rPr lang="en-US" sz="1200" dirty="0" smtClean="0"/>
              <a:t>Noted subjects describing themselves as “burned out”</a:t>
            </a:r>
          </a:p>
          <a:p>
            <a:pPr marL="1147852" lvl="2" indent="-181240">
              <a:lnSpc>
                <a:spcPct val="115000"/>
              </a:lnSpc>
              <a:spcBef>
                <a:spcPts val="1691"/>
              </a:spcBef>
              <a:buFont typeface="Wingdings" panose="05000000000000000000" pitchFamily="2" charset="2"/>
              <a:buChar char="§"/>
            </a:pPr>
            <a:r>
              <a:rPr lang="en-US" sz="1200" dirty="0" smtClean="0"/>
              <a:t>Emotionally exhausted</a:t>
            </a:r>
          </a:p>
          <a:p>
            <a:pPr marL="1147852" lvl="2" indent="-181240">
              <a:lnSpc>
                <a:spcPct val="115000"/>
              </a:lnSpc>
              <a:spcBef>
                <a:spcPts val="1691"/>
              </a:spcBef>
              <a:buFont typeface="Wingdings" panose="05000000000000000000" pitchFamily="2" charset="2"/>
              <a:buChar char="§"/>
            </a:pPr>
            <a:r>
              <a:rPr lang="en-US" sz="1200" dirty="0" smtClean="0"/>
              <a:t>Developing negative perceptions of about clients</a:t>
            </a:r>
          </a:p>
          <a:p>
            <a:pPr marL="1147852" lvl="2" indent="-181240">
              <a:lnSpc>
                <a:spcPct val="115000"/>
              </a:lnSpc>
              <a:spcBef>
                <a:spcPts val="1691"/>
              </a:spcBef>
              <a:buFont typeface="Wingdings" panose="05000000000000000000" pitchFamily="2" charset="2"/>
              <a:buChar char="§"/>
            </a:pPr>
            <a:r>
              <a:rPr lang="en-US" sz="1200" dirty="0" smtClean="0"/>
              <a:t>Experienced crises of professional competence</a:t>
            </a:r>
          </a:p>
          <a:p>
            <a:pPr marL="183656" indent="-183656">
              <a:lnSpc>
                <a:spcPct val="115000"/>
              </a:lnSpc>
              <a:spcBef>
                <a:spcPts val="1691"/>
              </a:spcBef>
              <a:buFont typeface="Arial" panose="020B0604020202020204" pitchFamily="34" charset="0"/>
              <a:buChar char="•"/>
            </a:pPr>
            <a:r>
              <a:rPr lang="en-US" sz="1200" dirty="0" smtClean="0"/>
              <a:t>The idea that both came upon this idea at the same time suggests that burnout is not a failing of individuals but a convergence of role and context.</a:t>
            </a:r>
          </a:p>
          <a:p>
            <a:pPr marL="664546" lvl="1" indent="-181240">
              <a:lnSpc>
                <a:spcPct val="115000"/>
              </a:lnSpc>
              <a:spcBef>
                <a:spcPts val="1691"/>
              </a:spcBef>
            </a:pPr>
            <a:r>
              <a:rPr lang="en-US" sz="1200" dirty="0" smtClean="0"/>
              <a:t>The late 1960s-70s was a time of tremendous social upheaval in the US when there were profound shifts in the responsibilities of those employed within the social services.</a:t>
            </a:r>
          </a:p>
          <a:p>
            <a:pPr marL="664546" lvl="1" indent="-181240">
              <a:lnSpc>
                <a:spcPct val="115000"/>
              </a:lnSpc>
              <a:spcBef>
                <a:spcPts val="1691"/>
              </a:spcBef>
            </a:pPr>
            <a:r>
              <a:rPr lang="en-US" sz="1200" dirty="0" smtClean="0"/>
              <a:t>It is not difficult to see that now is also a time when there might be additional attention and concern given to the risk for burnout.</a:t>
            </a:r>
            <a:endParaRPr lang="en-US" sz="1200" dirty="0"/>
          </a:p>
        </p:txBody>
      </p:sp>
    </p:spTree>
    <p:extLst>
      <p:ext uri="{BB962C8B-B14F-4D97-AF65-F5344CB8AC3E}">
        <p14:creationId xmlns:p14="http://schemas.microsoft.com/office/powerpoint/2010/main" val="302714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3656" indent="-183656">
              <a:lnSpc>
                <a:spcPct val="115000"/>
              </a:lnSpc>
              <a:spcBef>
                <a:spcPts val="1691"/>
              </a:spcBef>
              <a:buFont typeface="Arial" panose="020B0604020202020204" pitchFamily="34" charset="0"/>
              <a:buChar char="•"/>
            </a:pPr>
            <a:r>
              <a:rPr lang="en-US" sz="1200" dirty="0" smtClean="0"/>
              <a:t>COVID-19 has had particular impacts on those working in public health and clinical roles.</a:t>
            </a:r>
          </a:p>
          <a:p>
            <a:pPr marL="183656" indent="-183656">
              <a:lnSpc>
                <a:spcPct val="115000"/>
              </a:lnSpc>
              <a:spcBef>
                <a:spcPts val="1691"/>
              </a:spcBef>
              <a:buFont typeface="Arial" panose="020B0604020202020204" pitchFamily="34" charset="0"/>
              <a:buChar char="•"/>
            </a:pPr>
            <a:r>
              <a:rPr lang="en-US" sz="1200" dirty="0" smtClean="0"/>
              <a:t>The qualities listed on the slide...have lead to psychological effects including: </a:t>
            </a:r>
          </a:p>
          <a:p>
            <a:pPr marL="664546" lvl="1" indent="-181240">
              <a:lnSpc>
                <a:spcPct val="115000"/>
              </a:lnSpc>
              <a:spcBef>
                <a:spcPts val="1691"/>
              </a:spcBef>
            </a:pPr>
            <a:r>
              <a:rPr lang="en-US" sz="1200" dirty="0" smtClean="0"/>
              <a:t>Depression/Anxiety</a:t>
            </a:r>
          </a:p>
          <a:p>
            <a:pPr marL="664546" lvl="1" indent="-181240">
              <a:lnSpc>
                <a:spcPct val="115000"/>
              </a:lnSpc>
              <a:spcBef>
                <a:spcPts val="1691"/>
              </a:spcBef>
            </a:pPr>
            <a:r>
              <a:rPr lang="en-US" sz="1200" dirty="0" smtClean="0"/>
              <a:t>Irritability</a:t>
            </a:r>
          </a:p>
          <a:p>
            <a:pPr marL="664546" lvl="1" indent="-181240">
              <a:lnSpc>
                <a:spcPct val="115000"/>
              </a:lnSpc>
              <a:spcBef>
                <a:spcPts val="1691"/>
              </a:spcBef>
            </a:pPr>
            <a:r>
              <a:rPr lang="en-US" sz="1200" dirty="0" smtClean="0"/>
              <a:t>Insomnia</a:t>
            </a:r>
          </a:p>
          <a:p>
            <a:pPr marL="664546" lvl="1" indent="-181240">
              <a:lnSpc>
                <a:spcPct val="115000"/>
              </a:lnSpc>
              <a:spcBef>
                <a:spcPts val="1691"/>
              </a:spcBef>
            </a:pPr>
            <a:r>
              <a:rPr lang="en-US" sz="1200" dirty="0" smtClean="0"/>
              <a:t>Avoidance</a:t>
            </a:r>
          </a:p>
          <a:p>
            <a:pPr marL="664546" lvl="1" indent="-181240">
              <a:lnSpc>
                <a:spcPct val="115000"/>
              </a:lnSpc>
              <a:spcBef>
                <a:spcPts val="1691"/>
              </a:spcBef>
            </a:pPr>
            <a:r>
              <a:rPr lang="en-US" sz="1200" dirty="0" smtClean="0"/>
              <a:t>Distress</a:t>
            </a:r>
          </a:p>
          <a:p>
            <a:pPr marL="158750" indent="0">
              <a:buNone/>
            </a:pPr>
            <a:endParaRPr lang="en-US" dirty="0"/>
          </a:p>
        </p:txBody>
      </p:sp>
    </p:spTree>
    <p:extLst>
      <p:ext uri="{BB962C8B-B14F-4D97-AF65-F5344CB8AC3E}">
        <p14:creationId xmlns:p14="http://schemas.microsoft.com/office/powerpoint/2010/main" val="1442255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0"/>
        <p:cNvGrpSpPr/>
        <p:nvPr/>
      </p:nvGrpSpPr>
      <p:grpSpPr>
        <a:xfrm>
          <a:off x="0" y="0"/>
          <a:ext cx="0" cy="0"/>
          <a:chOff x="0" y="0"/>
          <a:chExt cx="0" cy="0"/>
        </a:xfrm>
      </p:grpSpPr>
      <p:pic>
        <p:nvPicPr>
          <p:cNvPr id="15" name="Google Shape;15;p2"/>
          <p:cNvPicPr preferRelativeResize="0"/>
          <p:nvPr/>
        </p:nvPicPr>
        <p:blipFill>
          <a:blip r:embed="rId2">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3">
            <a:alphaModFix/>
          </a:blip>
          <a:stretch>
            <a:fill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BD8671AB-F338-453B-8D8A-F830242FDBF5}"/>
              </a:ext>
            </a:extLst>
          </p:cNvPr>
          <p:cNvSpPr>
            <a:spLocks noGrp="1"/>
          </p:cNvSpPr>
          <p:nvPr>
            <p:ph type="title"/>
          </p:nvPr>
        </p:nvSpPr>
        <p:spPr>
          <a:xfrm>
            <a:off x="311703" y="1394548"/>
            <a:ext cx="5157350" cy="1713976"/>
          </a:xfrm>
        </p:spPr>
        <p:txBody>
          <a:bodyPr/>
          <a:lstStyle>
            <a:lvl1pPr>
              <a:defRPr sz="2900">
                <a:solidFill>
                  <a:srgbClr val="434343"/>
                </a:solidFill>
              </a:defRPr>
            </a:lvl1pPr>
          </a:lstStyle>
          <a:p>
            <a:endParaRPr lang="en-US" dirty="0"/>
          </a:p>
        </p:txBody>
      </p:sp>
      <p:sp>
        <p:nvSpPr>
          <p:cNvPr id="4" name="Text Placeholder 3">
            <a:extLst>
              <a:ext uri="{FF2B5EF4-FFF2-40B4-BE49-F238E27FC236}">
                <a16:creationId xmlns:a16="http://schemas.microsoft.com/office/drawing/2014/main" id="{70A39DFA-3ED0-4C42-B6A8-679F44D09B7B}"/>
              </a:ext>
            </a:extLst>
          </p:cNvPr>
          <p:cNvSpPr>
            <a:spLocks noGrp="1"/>
          </p:cNvSpPr>
          <p:nvPr>
            <p:ph type="body" sz="quarter" idx="10"/>
          </p:nvPr>
        </p:nvSpPr>
        <p:spPr>
          <a:xfrm>
            <a:off x="458049" y="3416093"/>
            <a:ext cx="4305603" cy="1560513"/>
          </a:xfrm>
        </p:spPr>
        <p:txBody>
          <a:bodyPr/>
          <a:lstStyle>
            <a:lvl1pPr marL="0" indent="0">
              <a:lnSpc>
                <a:spcPct val="100000"/>
              </a:lnSpc>
              <a:buNone/>
              <a:defRPr sz="2000">
                <a:solidFill>
                  <a:srgbClr val="595959"/>
                </a:solidFill>
              </a:defRPr>
            </a:lvl1pPr>
          </a:lstStyle>
          <a:p>
            <a:pPr lvl="0"/>
            <a:endParaRPr lang="en-US" dirty="0"/>
          </a:p>
        </p:txBody>
      </p:sp>
      <p:pic>
        <p:nvPicPr>
          <p:cNvPr id="17" name="Google Shape;14;p2">
            <a:extLst>
              <a:ext uri="{FF2B5EF4-FFF2-40B4-BE49-F238E27FC236}">
                <a16:creationId xmlns:a16="http://schemas.microsoft.com/office/drawing/2014/main" id="{FCEED0EA-E56C-42D1-888C-5E4FE1100980}"/>
              </a:ext>
            </a:extLst>
          </p:cNvPr>
          <p:cNvPicPr preferRelativeResize="0"/>
          <p:nvPr userDrawn="1"/>
        </p:nvPicPr>
        <p:blipFill rotWithShape="1">
          <a:blip r:embed="rId4">
            <a:alphaModFix/>
          </a:blip>
          <a:srcRect r="16289" b="29078"/>
          <a:stretch/>
        </p:blipFill>
        <p:spPr>
          <a:xfrm>
            <a:off x="4838400" y="1495600"/>
            <a:ext cx="4305603" cy="3647898"/>
          </a:xfrm>
          <a:prstGeom prst="rect">
            <a:avLst/>
          </a:prstGeom>
          <a:noFill/>
          <a:ln>
            <a:noFill/>
          </a:ln>
        </p:spPr>
      </p:pic>
    </p:spTree>
    <p:extLst>
      <p:ext uri="{BB962C8B-B14F-4D97-AF65-F5344CB8AC3E}">
        <p14:creationId xmlns:p14="http://schemas.microsoft.com/office/powerpoint/2010/main" val="139855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59"/>
        <p:cNvGrpSpPr/>
        <p:nvPr/>
      </p:nvGrpSpPr>
      <p:grpSpPr>
        <a:xfrm>
          <a:off x="0" y="0"/>
          <a:ext cx="0" cy="0"/>
          <a:chOff x="0" y="0"/>
          <a:chExt cx="0" cy="0"/>
        </a:xfrm>
      </p:grpSpPr>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B3488579-F6A5-4318-A5B7-D58D54C6B4B9}"/>
              </a:ext>
            </a:extLst>
          </p:cNvPr>
          <p:cNvSpPr>
            <a:spLocks noGrp="1"/>
          </p:cNvSpPr>
          <p:nvPr>
            <p:ph type="title"/>
          </p:nvPr>
        </p:nvSpPr>
        <p:spPr>
          <a:xfrm>
            <a:off x="337566" y="868274"/>
            <a:ext cx="5390600" cy="1345675"/>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17B80E15-7841-4C85-9036-9182158EE631}"/>
              </a:ext>
            </a:extLst>
          </p:cNvPr>
          <p:cNvSpPr>
            <a:spLocks noGrp="1"/>
          </p:cNvSpPr>
          <p:nvPr>
            <p:ph type="body" sz="quarter" idx="10"/>
          </p:nvPr>
        </p:nvSpPr>
        <p:spPr>
          <a:xfrm>
            <a:off x="584199" y="2226337"/>
            <a:ext cx="7340649" cy="2334551"/>
          </a:xfrm>
        </p:spPr>
        <p:txBody>
          <a:bodyPr/>
          <a:lstStyle/>
          <a:p>
            <a:pPr lvl="0"/>
            <a:r>
              <a:rPr lang="en-US" dirty="0"/>
              <a:t>Click to edit Master text styles</a:t>
            </a:r>
          </a:p>
        </p:txBody>
      </p:sp>
    </p:spTree>
    <p:extLst>
      <p:ext uri="{BB962C8B-B14F-4D97-AF65-F5344CB8AC3E}">
        <p14:creationId xmlns:p14="http://schemas.microsoft.com/office/powerpoint/2010/main" val="231403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YRP " preserve="1" userDrawn="1">
  <p:cSld name="1_Title and body YRP ">
    <p:spTree>
      <p:nvGrpSpPr>
        <p:cNvPr id="1" name="Shape 65"/>
        <p:cNvGrpSpPr/>
        <p:nvPr/>
      </p:nvGrpSpPr>
      <p:grpSpPr>
        <a:xfrm>
          <a:off x="0" y="0"/>
          <a:ext cx="0" cy="0"/>
          <a:chOff x="0" y="0"/>
          <a:chExt cx="0" cy="0"/>
        </a:xfrm>
      </p:grpSpPr>
      <p:pic>
        <p:nvPicPr>
          <p:cNvPr id="69" name="Google Shape;69;p12"/>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97A9A070-D501-470A-A8E6-97F9A33AB98C}"/>
              </a:ext>
            </a:extLst>
          </p:cNvPr>
          <p:cNvSpPr>
            <a:spLocks noGrp="1"/>
          </p:cNvSpPr>
          <p:nvPr>
            <p:ph type="title"/>
          </p:nvPr>
        </p:nvSpPr>
        <p:spPr>
          <a:xfrm>
            <a:off x="356616" y="135087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8598644E-DD1E-453B-BFFA-502B8615D727}"/>
              </a:ext>
            </a:extLst>
          </p:cNvPr>
          <p:cNvSpPr>
            <a:spLocks noGrp="1"/>
          </p:cNvSpPr>
          <p:nvPr>
            <p:ph type="body" sz="quarter" idx="10"/>
          </p:nvPr>
        </p:nvSpPr>
        <p:spPr>
          <a:xfrm>
            <a:off x="598024" y="2007200"/>
            <a:ext cx="6983875" cy="2806100"/>
          </a:xfrm>
        </p:spPr>
        <p:txBody>
          <a:bodyPr/>
          <a:lstStyle>
            <a:lvl1pPr marL="0" indent="0">
              <a:lnSpc>
                <a:spcPct val="100000"/>
              </a:lnSpc>
              <a:buNone/>
              <a:defRPr/>
            </a:lvl1pPr>
          </a:lstStyle>
          <a:p>
            <a:pPr lvl="0"/>
            <a:r>
              <a:rPr lang="en-US" dirty="0"/>
              <a:t>Click to edit Master text styles</a:t>
            </a:r>
          </a:p>
        </p:txBody>
      </p:sp>
    </p:spTree>
    <p:extLst>
      <p:ext uri="{BB962C8B-B14F-4D97-AF65-F5344CB8AC3E}">
        <p14:creationId xmlns:p14="http://schemas.microsoft.com/office/powerpoint/2010/main" val="181255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P Line" preserve="1" userDrawn="1">
  <p:cSld name="1_Title and body RP Line">
    <p:spTree>
      <p:nvGrpSpPr>
        <p:cNvPr id="1" name="Shape 48"/>
        <p:cNvGrpSpPr/>
        <p:nvPr/>
      </p:nvGrpSpPr>
      <p:grpSpPr>
        <a:xfrm>
          <a:off x="0" y="0"/>
          <a:ext cx="0" cy="0"/>
          <a:chOff x="0" y="0"/>
          <a:chExt cx="0" cy="0"/>
        </a:xfrm>
      </p:grpSpPr>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
        <p:nvSpPr>
          <p:cNvPr id="2" name="Title 1">
            <a:extLst>
              <a:ext uri="{FF2B5EF4-FFF2-40B4-BE49-F238E27FC236}">
                <a16:creationId xmlns:a16="http://schemas.microsoft.com/office/drawing/2014/main" id="{84E42954-014B-4565-A7B7-8E4A143D7385}"/>
              </a:ext>
            </a:extLst>
          </p:cNvPr>
          <p:cNvSpPr>
            <a:spLocks noGrp="1"/>
          </p:cNvSpPr>
          <p:nvPr>
            <p:ph type="title"/>
          </p:nvPr>
        </p:nvSpPr>
        <p:spPr>
          <a:xfrm>
            <a:off x="356616" y="1207570"/>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0539B477-C090-44C6-8DA4-BF141B9A5C4A}"/>
              </a:ext>
            </a:extLst>
          </p:cNvPr>
          <p:cNvSpPr>
            <a:spLocks noGrp="1"/>
          </p:cNvSpPr>
          <p:nvPr>
            <p:ph type="body" sz="quarter" idx="10"/>
          </p:nvPr>
        </p:nvSpPr>
        <p:spPr>
          <a:xfrm>
            <a:off x="585874" y="2082800"/>
            <a:ext cx="8139025" cy="2781300"/>
          </a:xfrm>
        </p:spPr>
        <p:txBody>
          <a:bodyPr/>
          <a:lstStyle/>
          <a:p>
            <a:pPr lvl="0"/>
            <a:r>
              <a:rPr lang="en-US" dirty="0"/>
              <a:t>Click to edit Master text styles</a:t>
            </a:r>
          </a:p>
        </p:txBody>
      </p:sp>
    </p:spTree>
    <p:extLst>
      <p:ext uri="{BB962C8B-B14F-4D97-AF65-F5344CB8AC3E}">
        <p14:creationId xmlns:p14="http://schemas.microsoft.com/office/powerpoint/2010/main" val="188565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08989616-A721-44EA-83E2-D1911008639B}"/>
              </a:ext>
            </a:extLst>
          </p:cNvPr>
          <p:cNvSpPr>
            <a:spLocks noGrp="1"/>
          </p:cNvSpPr>
          <p:nvPr>
            <p:ph type="title"/>
          </p:nvPr>
        </p:nvSpPr>
        <p:spPr>
          <a:xfrm>
            <a:off x="364125" y="572025"/>
            <a:ext cx="4349200" cy="12339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635C0234-4F1D-4808-A84E-1A522B1AB5E3}"/>
              </a:ext>
            </a:extLst>
          </p:cNvPr>
          <p:cNvSpPr>
            <a:spLocks noGrp="1"/>
          </p:cNvSpPr>
          <p:nvPr>
            <p:ph type="body" sz="quarter" idx="10"/>
          </p:nvPr>
        </p:nvSpPr>
        <p:spPr>
          <a:xfrm>
            <a:off x="546100" y="2032000"/>
            <a:ext cx="7505700" cy="2946400"/>
          </a:xfrm>
        </p:spPr>
        <p:txBody>
          <a:bodyPr/>
          <a:lstStyle/>
          <a:p>
            <a:pPr lvl="0"/>
            <a:r>
              <a:rPr lang="en-US" dirty="0"/>
              <a:t>Click to edit Master text styles</a:t>
            </a:r>
          </a:p>
        </p:txBody>
      </p:sp>
    </p:spTree>
    <p:extLst>
      <p:ext uri="{BB962C8B-B14F-4D97-AF65-F5344CB8AC3E}">
        <p14:creationId xmlns:p14="http://schemas.microsoft.com/office/powerpoint/2010/main" val="2681690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70"/>
        <p:cNvGrpSpPr/>
        <p:nvPr/>
      </p:nvGrpSpPr>
      <p:grpSpPr>
        <a:xfrm>
          <a:off x="0" y="0"/>
          <a:ext cx="0" cy="0"/>
          <a:chOff x="0" y="0"/>
          <a:chExt cx="0" cy="0"/>
        </a:xfrm>
      </p:grpSpPr>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6" name="Google Shape;76;p13"/>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
        <p:nvSpPr>
          <p:cNvPr id="4" name="Text Placeholder 3">
            <a:extLst>
              <a:ext uri="{FF2B5EF4-FFF2-40B4-BE49-F238E27FC236}">
                <a16:creationId xmlns:a16="http://schemas.microsoft.com/office/drawing/2014/main" id="{1A83A4F2-CC3F-46A7-BC18-CCF235C063AD}"/>
              </a:ext>
            </a:extLst>
          </p:cNvPr>
          <p:cNvSpPr>
            <a:spLocks noGrp="1"/>
          </p:cNvSpPr>
          <p:nvPr>
            <p:ph type="body" sz="quarter" idx="10"/>
          </p:nvPr>
        </p:nvSpPr>
        <p:spPr>
          <a:xfrm>
            <a:off x="612625" y="1469950"/>
            <a:ext cx="6610500" cy="1197050"/>
          </a:xfrm>
        </p:spPr>
        <p:txBody>
          <a:bodyPr/>
          <a:lstStyle>
            <a:lvl1pPr marL="0" indent="0">
              <a:buNone/>
              <a:defRPr/>
            </a:lvl1pPr>
          </a:lstStyle>
          <a:p>
            <a:pPr lvl="0"/>
            <a:r>
              <a:rPr lang="en-US" dirty="0"/>
              <a:t>Click to edit Master text styles</a:t>
            </a:r>
          </a:p>
        </p:txBody>
      </p:sp>
      <p:sp>
        <p:nvSpPr>
          <p:cNvPr id="5" name="Title 4">
            <a:extLst>
              <a:ext uri="{FF2B5EF4-FFF2-40B4-BE49-F238E27FC236}">
                <a16:creationId xmlns:a16="http://schemas.microsoft.com/office/drawing/2014/main" id="{F35C835B-32CE-498C-BA2F-983CE5CC19F3}"/>
              </a:ext>
            </a:extLst>
          </p:cNvPr>
          <p:cNvSpPr>
            <a:spLocks noGrp="1"/>
          </p:cNvSpPr>
          <p:nvPr>
            <p:ph type="title" hasCustomPrompt="1"/>
          </p:nvPr>
        </p:nvSpPr>
        <p:spPr>
          <a:xfrm>
            <a:off x="362500" y="508525"/>
            <a:ext cx="8520600" cy="572700"/>
          </a:xfrm>
        </p:spPr>
        <p:txBody>
          <a:bodyPr/>
          <a:lstStyle>
            <a:lvl1pPr>
              <a:defRPr/>
            </a:lvl1pPr>
          </a:lstStyle>
          <a:p>
            <a:r>
              <a:rPr lang="en-US" dirty="0"/>
              <a:t> </a:t>
            </a:r>
          </a:p>
        </p:txBody>
      </p:sp>
    </p:spTree>
    <p:extLst>
      <p:ext uri="{BB962C8B-B14F-4D97-AF65-F5344CB8AC3E}">
        <p14:creationId xmlns:p14="http://schemas.microsoft.com/office/powerpoint/2010/main" val="3408660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D9D0641F-896C-47F2-8C2A-995343FA0824}"/>
              </a:ext>
            </a:extLst>
          </p:cNvPr>
          <p:cNvSpPr>
            <a:spLocks noGrp="1"/>
          </p:cNvSpPr>
          <p:nvPr>
            <p:ph type="title"/>
          </p:nvPr>
        </p:nvSpPr>
        <p:spPr>
          <a:xfrm>
            <a:off x="375200" y="368825"/>
            <a:ext cx="8520600" cy="572700"/>
          </a:xfrm>
        </p:spPr>
        <p:txBody>
          <a:bodyPr/>
          <a:lstStyle>
            <a:lvl1pPr>
              <a:defRPr/>
            </a:lvl1pPr>
          </a:lstStyle>
          <a:p>
            <a:endParaRPr lang="en-US" dirty="0"/>
          </a:p>
        </p:txBody>
      </p:sp>
      <p:pic>
        <p:nvPicPr>
          <p:cNvPr id="11" name="Google Shape;336;p54">
            <a:extLst>
              <a:ext uri="{FF2B5EF4-FFF2-40B4-BE49-F238E27FC236}">
                <a16:creationId xmlns:a16="http://schemas.microsoft.com/office/drawing/2014/main" id="{7D4BB055-AA38-451B-A2DE-C15DF5A7BC9C}"/>
              </a:ext>
            </a:extLst>
          </p:cNvPr>
          <p:cNvPicPr preferRelativeResize="0"/>
          <p:nvPr userDrawn="1"/>
        </p:nvPicPr>
        <p:blipFill>
          <a:blip r:embed="rId4">
            <a:alphaModFix/>
          </a:blip>
          <a:stretch>
            <a:fillRect/>
          </a:stretch>
        </p:blipFill>
        <p:spPr>
          <a:xfrm>
            <a:off x="3002825" y="1306689"/>
            <a:ext cx="2712176" cy="2530124"/>
          </a:xfrm>
          <a:prstGeom prst="rect">
            <a:avLst/>
          </a:prstGeom>
          <a:noFill/>
          <a:ln>
            <a:noFill/>
          </a:ln>
        </p:spPr>
      </p:pic>
    </p:spTree>
    <p:extLst>
      <p:ext uri="{BB962C8B-B14F-4D97-AF65-F5344CB8AC3E}">
        <p14:creationId xmlns:p14="http://schemas.microsoft.com/office/powerpoint/2010/main" val="2628117288"/>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70"/>
        <p:cNvGrpSpPr/>
        <p:nvPr/>
      </p:nvGrpSpPr>
      <p:grpSpPr>
        <a:xfrm>
          <a:off x="0" y="0"/>
          <a:ext cx="0" cy="0"/>
          <a:chOff x="0" y="0"/>
          <a:chExt cx="0" cy="0"/>
        </a:xfrm>
      </p:grpSpPr>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628EAFB5-B035-4B6B-9022-740ABC5D171C}"/>
              </a:ext>
            </a:extLst>
          </p:cNvPr>
          <p:cNvSpPr>
            <a:spLocks noGrp="1"/>
          </p:cNvSpPr>
          <p:nvPr>
            <p:ph type="title"/>
          </p:nvPr>
        </p:nvSpPr>
        <p:spPr>
          <a:xfrm>
            <a:off x="349800" y="499180"/>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E1DCC7A5-5301-4DBC-8880-42D7C58BA16A}"/>
              </a:ext>
            </a:extLst>
          </p:cNvPr>
          <p:cNvSpPr>
            <a:spLocks noGrp="1"/>
          </p:cNvSpPr>
          <p:nvPr>
            <p:ph type="body" sz="quarter" idx="10"/>
          </p:nvPr>
        </p:nvSpPr>
        <p:spPr>
          <a:xfrm>
            <a:off x="584200" y="1469950"/>
            <a:ext cx="6638925" cy="160345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736703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1 1" preserve="1" userDrawn="1">
  <p:cSld name="1_One column text 1 1">
    <p:spTree>
      <p:nvGrpSpPr>
        <p:cNvPr id="1" name="Shape 102"/>
        <p:cNvGrpSpPr/>
        <p:nvPr/>
      </p:nvGrpSpPr>
      <p:grpSpPr>
        <a:xfrm>
          <a:off x="0" y="0"/>
          <a:ext cx="0" cy="0"/>
          <a:chOff x="0" y="0"/>
          <a:chExt cx="0" cy="0"/>
        </a:xfrm>
      </p:grpSpPr>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
        <p:nvSpPr>
          <p:cNvPr id="2" name="Title 1">
            <a:extLst>
              <a:ext uri="{FF2B5EF4-FFF2-40B4-BE49-F238E27FC236}">
                <a16:creationId xmlns:a16="http://schemas.microsoft.com/office/drawing/2014/main" id="{C7ACA2D9-5964-42C3-89D6-F24CE1F6D244}"/>
              </a:ext>
            </a:extLst>
          </p:cNvPr>
          <p:cNvSpPr>
            <a:spLocks noGrp="1"/>
          </p:cNvSpPr>
          <p:nvPr>
            <p:ph type="title"/>
          </p:nvPr>
        </p:nvSpPr>
        <p:spPr>
          <a:xfrm>
            <a:off x="387900" y="279924"/>
            <a:ext cx="7524200" cy="1091675"/>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075DE0F5-272D-4B5F-B627-B9B981260D47}"/>
              </a:ext>
            </a:extLst>
          </p:cNvPr>
          <p:cNvSpPr>
            <a:spLocks noGrp="1"/>
          </p:cNvSpPr>
          <p:nvPr>
            <p:ph type="body" sz="quarter" idx="10"/>
          </p:nvPr>
        </p:nvSpPr>
        <p:spPr>
          <a:xfrm>
            <a:off x="594350" y="1473200"/>
            <a:ext cx="8067050" cy="325120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333284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amp;A" preserve="1" userDrawn="1">
  <p:cSld name="1_Q&amp;A">
    <p:spTree>
      <p:nvGrpSpPr>
        <p:cNvPr id="1" name="Shape 138"/>
        <p:cNvGrpSpPr/>
        <p:nvPr/>
      </p:nvGrpSpPr>
      <p:grpSpPr>
        <a:xfrm>
          <a:off x="0" y="0"/>
          <a:ext cx="0" cy="0"/>
          <a:chOff x="0" y="0"/>
          <a:chExt cx="0" cy="0"/>
        </a:xfrm>
      </p:grpSpPr>
      <p:pic>
        <p:nvPicPr>
          <p:cNvPr id="141" name="Google Shape;141;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2" name="Google Shape;142;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AC111E68-4D75-4FD6-BAB5-2779B840D192}"/>
              </a:ext>
            </a:extLst>
          </p:cNvPr>
          <p:cNvSpPr>
            <a:spLocks noGrp="1"/>
          </p:cNvSpPr>
          <p:nvPr>
            <p:ph type="title"/>
          </p:nvPr>
        </p:nvSpPr>
        <p:spPr>
          <a:xfrm>
            <a:off x="411175" y="1864250"/>
            <a:ext cx="3295100" cy="1183650"/>
          </a:xfrm>
        </p:spPr>
        <p:txBody>
          <a:bodyPr/>
          <a:lstStyle>
            <a:lvl1pPr algn="r">
              <a:defRPr sz="7200"/>
            </a:lvl1pPr>
          </a:lstStyle>
          <a:p>
            <a:endParaRPr lang="en-US" dirty="0"/>
          </a:p>
        </p:txBody>
      </p:sp>
      <p:sp>
        <p:nvSpPr>
          <p:cNvPr id="4" name="Text Placeholder 3">
            <a:extLst>
              <a:ext uri="{FF2B5EF4-FFF2-40B4-BE49-F238E27FC236}">
                <a16:creationId xmlns:a16="http://schemas.microsoft.com/office/drawing/2014/main" id="{1DB7355D-F5D4-4B4D-AED2-2E3E2DF79C2A}"/>
              </a:ext>
            </a:extLst>
          </p:cNvPr>
          <p:cNvSpPr>
            <a:spLocks noGrp="1"/>
          </p:cNvSpPr>
          <p:nvPr>
            <p:ph type="body" sz="quarter" idx="10"/>
          </p:nvPr>
        </p:nvSpPr>
        <p:spPr>
          <a:xfrm>
            <a:off x="4111601" y="1863625"/>
            <a:ext cx="3099599" cy="1184275"/>
          </a:xfrm>
        </p:spPr>
        <p:txBody>
          <a:bodyPr/>
          <a:lstStyle>
            <a:lvl1pPr marL="0" indent="0">
              <a:lnSpc>
                <a:spcPct val="100000"/>
              </a:lnSpc>
              <a:buNone/>
              <a:defRPr sz="2700"/>
            </a:lvl1pPr>
          </a:lstStyle>
          <a:p>
            <a:pPr lvl="0"/>
            <a:endParaRPr lang="en-US" dirty="0"/>
          </a:p>
        </p:txBody>
      </p:sp>
    </p:spTree>
    <p:extLst>
      <p:ext uri="{BB962C8B-B14F-4D97-AF65-F5344CB8AC3E}">
        <p14:creationId xmlns:p14="http://schemas.microsoft.com/office/powerpoint/2010/main" val="1223649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ow to Contact Us" preserve="1" userDrawn="1">
  <p:cSld name="1_How to Contact Us">
    <p:spTree>
      <p:nvGrpSpPr>
        <p:cNvPr id="1" name="Shape 154"/>
        <p:cNvGrpSpPr/>
        <p:nvPr/>
      </p:nvGrpSpPr>
      <p:grpSpPr>
        <a:xfrm>
          <a:off x="0" y="0"/>
          <a:ext cx="0" cy="0"/>
          <a:chOff x="0" y="0"/>
          <a:chExt cx="0" cy="0"/>
        </a:xfrm>
      </p:grpSpPr>
      <p:pic>
        <p:nvPicPr>
          <p:cNvPr id="156" name="Google Shape;156;p28"/>
          <p:cNvPicPr preferRelativeResize="0"/>
          <p:nvPr/>
        </p:nvPicPr>
        <p:blipFill>
          <a:blip r:embed="rId2">
            <a:alphaModFix/>
          </a:blip>
          <a:stretch>
            <a:fillRect/>
          </a:stretch>
        </p:blipFill>
        <p:spPr>
          <a:xfrm>
            <a:off x="12076228" y="-1952025"/>
            <a:ext cx="2496858" cy="2494325"/>
          </a:xfrm>
          <a:prstGeom prst="rect">
            <a:avLst/>
          </a:prstGeom>
          <a:noFill/>
          <a:ln>
            <a:noFill/>
          </a:ln>
        </p:spPr>
      </p:pic>
      <p:pic>
        <p:nvPicPr>
          <p:cNvPr id="157" name="Google Shape;157;p28"/>
          <p:cNvPicPr preferRelativeResize="0"/>
          <p:nvPr/>
        </p:nvPicPr>
        <p:blipFill>
          <a:blip r:embed="rId3">
            <a:alphaModFix/>
          </a:blip>
          <a:stretch>
            <a:fillRect/>
          </a:stretch>
        </p:blipFill>
        <p:spPr>
          <a:xfrm>
            <a:off x="1111938" y="2279010"/>
            <a:ext cx="1282224" cy="744625"/>
          </a:xfrm>
          <a:prstGeom prst="rect">
            <a:avLst/>
          </a:prstGeom>
          <a:noFill/>
          <a:ln>
            <a:noFill/>
          </a:ln>
        </p:spPr>
      </p:pic>
      <p:pic>
        <p:nvPicPr>
          <p:cNvPr id="158" name="Google Shape;158;p28"/>
          <p:cNvPicPr preferRelativeResize="0"/>
          <p:nvPr/>
        </p:nvPicPr>
        <p:blipFill>
          <a:blip r:embed="rId4">
            <a:alphaModFix/>
          </a:blip>
          <a:stretch>
            <a:fillRect/>
          </a:stretch>
        </p:blipFill>
        <p:spPr>
          <a:xfrm>
            <a:off x="3186125" y="2052321"/>
            <a:ext cx="908376" cy="914000"/>
          </a:xfrm>
          <a:prstGeom prst="rect">
            <a:avLst/>
          </a:prstGeom>
          <a:noFill/>
          <a:ln>
            <a:noFill/>
          </a:ln>
        </p:spPr>
      </p:pic>
      <p:pic>
        <p:nvPicPr>
          <p:cNvPr id="159" name="Google Shape;159;p28"/>
          <p:cNvPicPr preferRelativeResize="0"/>
          <p:nvPr/>
        </p:nvPicPr>
        <p:blipFill>
          <a:blip r:embed="rId5">
            <a:alphaModFix/>
          </a:blip>
          <a:stretch>
            <a:fillRect/>
          </a:stretch>
        </p:blipFill>
        <p:spPr>
          <a:xfrm>
            <a:off x="5027130" y="2199450"/>
            <a:ext cx="1078889" cy="744613"/>
          </a:xfrm>
          <a:prstGeom prst="rect">
            <a:avLst/>
          </a:prstGeom>
          <a:noFill/>
          <a:ln>
            <a:noFill/>
          </a:ln>
        </p:spPr>
      </p:pic>
      <p:pic>
        <p:nvPicPr>
          <p:cNvPr id="160" name="Google Shape;160;p28"/>
          <p:cNvPicPr preferRelativeResize="0"/>
          <p:nvPr/>
        </p:nvPicPr>
        <p:blipFill>
          <a:blip r:embed="rId6">
            <a:alphaModFix/>
          </a:blip>
          <a:stretch>
            <a:fillRect/>
          </a:stretch>
        </p:blipFill>
        <p:spPr>
          <a:xfrm>
            <a:off x="7038650" y="2222512"/>
            <a:ext cx="908376" cy="698478"/>
          </a:xfrm>
          <a:prstGeom prst="rect">
            <a:avLst/>
          </a:prstGeom>
          <a:noFill/>
          <a:ln>
            <a:noFill/>
          </a:ln>
        </p:spPr>
      </p:pic>
      <p:pic>
        <p:nvPicPr>
          <p:cNvPr id="165" name="Google Shape;165;p28"/>
          <p:cNvPicPr preferRelativeResize="0"/>
          <p:nvPr/>
        </p:nvPicPr>
        <p:blipFill rotWithShape="1">
          <a:blip r:embed="rId7">
            <a:alphaModFix/>
          </a:blip>
          <a:srcRect r="29952"/>
          <a:stretch/>
        </p:blipFill>
        <p:spPr>
          <a:xfrm rot="-5400000">
            <a:off x="6744400" y="-943749"/>
            <a:ext cx="1353249" cy="3200249"/>
          </a:xfrm>
          <a:prstGeom prst="rect">
            <a:avLst/>
          </a:prstGeom>
          <a:noFill/>
          <a:ln>
            <a:noFill/>
          </a:ln>
        </p:spPr>
      </p:pic>
      <p:pic>
        <p:nvPicPr>
          <p:cNvPr id="166" name="Google Shape;166;p28"/>
          <p:cNvPicPr preferRelativeResize="0"/>
          <p:nvPr/>
        </p:nvPicPr>
        <p:blipFill>
          <a:blip r:embed="rId8">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0012B698-84FD-4A7A-8079-2A0A2683EBEC}"/>
              </a:ext>
            </a:extLst>
          </p:cNvPr>
          <p:cNvSpPr>
            <a:spLocks noGrp="1"/>
          </p:cNvSpPr>
          <p:nvPr>
            <p:ph type="title"/>
          </p:nvPr>
        </p:nvSpPr>
        <p:spPr>
          <a:xfrm>
            <a:off x="356616" y="1117480"/>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4EF3B77B-4A08-42F6-A9C5-63DAF95A9BA5}"/>
              </a:ext>
            </a:extLst>
          </p:cNvPr>
          <p:cNvSpPr>
            <a:spLocks noGrp="1"/>
          </p:cNvSpPr>
          <p:nvPr>
            <p:ph type="body" sz="quarter" idx="10"/>
          </p:nvPr>
        </p:nvSpPr>
        <p:spPr>
          <a:xfrm>
            <a:off x="1111938" y="3087214"/>
            <a:ext cx="1419225" cy="1221128"/>
          </a:xfrm>
        </p:spPr>
        <p:txBody>
          <a:bodyPr/>
          <a:lstStyle>
            <a:lvl1pPr marL="114300" indent="0" algn="ctr">
              <a:buNone/>
              <a:defRPr sz="1400"/>
            </a:lvl1pPr>
          </a:lstStyle>
          <a:p>
            <a:pPr lvl="0"/>
            <a:r>
              <a:rPr lang="en-US" dirty="0"/>
              <a:t>Click to edit Master text styles</a:t>
            </a:r>
          </a:p>
        </p:txBody>
      </p:sp>
      <p:sp>
        <p:nvSpPr>
          <p:cNvPr id="18" name="Text Placeholder 3">
            <a:extLst>
              <a:ext uri="{FF2B5EF4-FFF2-40B4-BE49-F238E27FC236}">
                <a16:creationId xmlns:a16="http://schemas.microsoft.com/office/drawing/2014/main" id="{2CDFCBC2-64C4-4DBD-A9E2-1A83D16A292E}"/>
              </a:ext>
            </a:extLst>
          </p:cNvPr>
          <p:cNvSpPr>
            <a:spLocks noGrp="1"/>
          </p:cNvSpPr>
          <p:nvPr>
            <p:ph type="body" sz="quarter" idx="11"/>
          </p:nvPr>
        </p:nvSpPr>
        <p:spPr>
          <a:xfrm>
            <a:off x="2931188" y="3074469"/>
            <a:ext cx="1419225" cy="1221128"/>
          </a:xfrm>
        </p:spPr>
        <p:txBody>
          <a:bodyPr/>
          <a:lstStyle>
            <a:lvl1pPr marL="114300" indent="0" algn="ctr">
              <a:buNone/>
              <a:defRPr sz="1400"/>
            </a:lvl1pPr>
          </a:lstStyle>
          <a:p>
            <a:pPr lvl="0"/>
            <a:r>
              <a:rPr lang="en-US" dirty="0"/>
              <a:t>Click to edit Master text styles</a:t>
            </a:r>
          </a:p>
        </p:txBody>
      </p:sp>
      <p:sp>
        <p:nvSpPr>
          <p:cNvPr id="19" name="Text Placeholder 3">
            <a:extLst>
              <a:ext uri="{FF2B5EF4-FFF2-40B4-BE49-F238E27FC236}">
                <a16:creationId xmlns:a16="http://schemas.microsoft.com/office/drawing/2014/main" id="{EC2360F2-E36A-4749-9578-BC0CD1F4202A}"/>
              </a:ext>
            </a:extLst>
          </p:cNvPr>
          <p:cNvSpPr>
            <a:spLocks noGrp="1"/>
          </p:cNvSpPr>
          <p:nvPr>
            <p:ph type="body" sz="quarter" idx="12"/>
          </p:nvPr>
        </p:nvSpPr>
        <p:spPr>
          <a:xfrm>
            <a:off x="4857450" y="3086657"/>
            <a:ext cx="1419225" cy="1221128"/>
          </a:xfrm>
        </p:spPr>
        <p:txBody>
          <a:bodyPr/>
          <a:lstStyle>
            <a:lvl1pPr marL="114300" indent="0" algn="ctr">
              <a:buNone/>
              <a:defRPr sz="1400"/>
            </a:lvl1pPr>
          </a:lstStyle>
          <a:p>
            <a:pPr lvl="0"/>
            <a:r>
              <a:rPr lang="en-US" dirty="0"/>
              <a:t>Click to edit Master text styles</a:t>
            </a:r>
          </a:p>
        </p:txBody>
      </p:sp>
      <p:sp>
        <p:nvSpPr>
          <p:cNvPr id="20" name="Text Placeholder 3">
            <a:extLst>
              <a:ext uri="{FF2B5EF4-FFF2-40B4-BE49-F238E27FC236}">
                <a16:creationId xmlns:a16="http://schemas.microsoft.com/office/drawing/2014/main" id="{FFA60DC6-67A4-46D8-A41A-62A7FB9CD83C}"/>
              </a:ext>
            </a:extLst>
          </p:cNvPr>
          <p:cNvSpPr>
            <a:spLocks noGrp="1"/>
          </p:cNvSpPr>
          <p:nvPr>
            <p:ph type="body" sz="quarter" idx="13"/>
          </p:nvPr>
        </p:nvSpPr>
        <p:spPr>
          <a:xfrm>
            <a:off x="6782725" y="3074469"/>
            <a:ext cx="1419225" cy="1221128"/>
          </a:xfrm>
        </p:spPr>
        <p:txBody>
          <a:bodyPr/>
          <a:lstStyle>
            <a:lvl1pPr marL="114300" indent="0" algn="ctr">
              <a:buNone/>
              <a:defRPr sz="1400"/>
            </a:lvl1pPr>
          </a:lstStyle>
          <a:p>
            <a:pPr lvl="0"/>
            <a:r>
              <a:rPr lang="en-US" dirty="0"/>
              <a:t>Click to edit Master text styles</a:t>
            </a:r>
          </a:p>
        </p:txBody>
      </p:sp>
    </p:spTree>
    <p:extLst>
      <p:ext uri="{BB962C8B-B14F-4D97-AF65-F5344CB8AC3E}">
        <p14:creationId xmlns:p14="http://schemas.microsoft.com/office/powerpoint/2010/main" val="286843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0"/>
        <p:cNvGrpSpPr/>
        <p:nvPr/>
      </p:nvGrpSpPr>
      <p:grpSpPr>
        <a:xfrm>
          <a:off x="0" y="0"/>
          <a:ext cx="0" cy="0"/>
          <a:chOff x="0" y="0"/>
          <a:chExt cx="0" cy="0"/>
        </a:xfrm>
      </p:grpSpPr>
      <p:sp>
        <p:nvSpPr>
          <p:cNvPr id="2" name="Title 1">
            <a:extLst>
              <a:ext uri="{FF2B5EF4-FFF2-40B4-BE49-F238E27FC236}">
                <a16:creationId xmlns:a16="http://schemas.microsoft.com/office/drawing/2014/main" id="{BD8671AB-F338-453B-8D8A-F830242FDBF5}"/>
              </a:ext>
            </a:extLst>
          </p:cNvPr>
          <p:cNvSpPr>
            <a:spLocks noGrp="1"/>
          </p:cNvSpPr>
          <p:nvPr>
            <p:ph type="title"/>
          </p:nvPr>
        </p:nvSpPr>
        <p:spPr>
          <a:xfrm>
            <a:off x="356616" y="542900"/>
            <a:ext cx="5157350" cy="665302"/>
          </a:xfrm>
        </p:spPr>
        <p:txBody>
          <a:bodyPr/>
          <a:lstStyle>
            <a:lvl1pPr>
              <a:defRPr sz="2800">
                <a:solidFill>
                  <a:srgbClr val="434343"/>
                </a:solidFill>
              </a:defRPr>
            </a:lvl1pPr>
          </a:lstStyle>
          <a:p>
            <a:endParaRPr lang="en-US" dirty="0"/>
          </a:p>
        </p:txBody>
      </p:sp>
      <p:sp>
        <p:nvSpPr>
          <p:cNvPr id="4" name="Text Placeholder 3">
            <a:extLst>
              <a:ext uri="{FF2B5EF4-FFF2-40B4-BE49-F238E27FC236}">
                <a16:creationId xmlns:a16="http://schemas.microsoft.com/office/drawing/2014/main" id="{70A39DFA-3ED0-4C42-B6A8-679F44D09B7B}"/>
              </a:ext>
            </a:extLst>
          </p:cNvPr>
          <p:cNvSpPr>
            <a:spLocks noGrp="1"/>
          </p:cNvSpPr>
          <p:nvPr>
            <p:ph type="body" sz="quarter" idx="10"/>
          </p:nvPr>
        </p:nvSpPr>
        <p:spPr>
          <a:xfrm>
            <a:off x="800101" y="3898701"/>
            <a:ext cx="3505200" cy="1011600"/>
          </a:xfrm>
        </p:spPr>
        <p:txBody>
          <a:bodyPr/>
          <a:lstStyle>
            <a:lvl1pPr marL="0" indent="0" algn="ctr">
              <a:lnSpc>
                <a:spcPct val="100000"/>
              </a:lnSpc>
              <a:buNone/>
              <a:defRPr sz="1800">
                <a:solidFill>
                  <a:srgbClr val="595959"/>
                </a:solidFill>
              </a:defRPr>
            </a:lvl1pPr>
          </a:lstStyle>
          <a:p>
            <a:pPr lvl="0"/>
            <a:endParaRPr lang="en-US" dirty="0"/>
          </a:p>
        </p:txBody>
      </p:sp>
      <p:pic>
        <p:nvPicPr>
          <p:cNvPr id="8" name="Google Shape;168;p29">
            <a:extLst>
              <a:ext uri="{FF2B5EF4-FFF2-40B4-BE49-F238E27FC236}">
                <a16:creationId xmlns:a16="http://schemas.microsoft.com/office/drawing/2014/main" id="{E6F640A1-8EED-4949-AF15-1B5B4E8D42B9}"/>
              </a:ext>
            </a:extLst>
          </p:cNvPr>
          <p:cNvPicPr preferRelativeResize="0"/>
          <p:nvPr userDrawn="1"/>
        </p:nvPicPr>
        <p:blipFill>
          <a:blip r:embed="rId2">
            <a:alphaModFix/>
          </a:blip>
          <a:stretch>
            <a:fillRect/>
          </a:stretch>
        </p:blipFill>
        <p:spPr>
          <a:xfrm rot="1966834">
            <a:off x="1608456" y="1431485"/>
            <a:ext cx="2268038" cy="2399764"/>
          </a:xfrm>
          <a:prstGeom prst="rect">
            <a:avLst/>
          </a:prstGeom>
          <a:noFill/>
          <a:ln>
            <a:noFill/>
          </a:ln>
        </p:spPr>
      </p:pic>
      <p:pic>
        <p:nvPicPr>
          <p:cNvPr id="9" name="Google Shape;169;p29">
            <a:extLst>
              <a:ext uri="{FF2B5EF4-FFF2-40B4-BE49-F238E27FC236}">
                <a16:creationId xmlns:a16="http://schemas.microsoft.com/office/drawing/2014/main" id="{A33D858A-B10E-45EB-A90E-97F694D49BD4}"/>
              </a:ext>
            </a:extLst>
          </p:cNvPr>
          <p:cNvPicPr preferRelativeResize="0"/>
          <p:nvPr userDrawn="1"/>
        </p:nvPicPr>
        <p:blipFill>
          <a:blip r:embed="rId3">
            <a:alphaModFix/>
          </a:blip>
          <a:stretch>
            <a:fillRect/>
          </a:stretch>
        </p:blipFill>
        <p:spPr>
          <a:xfrm rot="-7573368">
            <a:off x="4880537" y="1387889"/>
            <a:ext cx="2254993" cy="2367810"/>
          </a:xfrm>
          <a:prstGeom prst="rect">
            <a:avLst/>
          </a:prstGeom>
          <a:noFill/>
          <a:ln>
            <a:noFill/>
          </a:ln>
        </p:spPr>
      </p:pic>
      <p:pic>
        <p:nvPicPr>
          <p:cNvPr id="10" name="Google Shape;223;p37">
            <a:extLst>
              <a:ext uri="{FF2B5EF4-FFF2-40B4-BE49-F238E27FC236}">
                <a16:creationId xmlns:a16="http://schemas.microsoft.com/office/drawing/2014/main" id="{7C6DDD46-893A-4E98-AB01-A096CB580916}"/>
              </a:ext>
            </a:extLst>
          </p:cNvPr>
          <p:cNvPicPr preferRelativeResize="0"/>
          <p:nvPr userDrawn="1"/>
        </p:nvPicPr>
        <p:blipFill rotWithShape="1">
          <a:blip r:embed="rId4">
            <a:alphaModFix/>
          </a:blip>
          <a:srcRect t="6312" b="20373"/>
          <a:stretch/>
        </p:blipFill>
        <p:spPr>
          <a:xfrm>
            <a:off x="1818775" y="1752500"/>
            <a:ext cx="1737900" cy="1699500"/>
          </a:xfrm>
          <a:prstGeom prst="ellipse">
            <a:avLst/>
          </a:prstGeom>
          <a:noFill/>
          <a:ln>
            <a:noFill/>
          </a:ln>
        </p:spPr>
      </p:pic>
      <p:pic>
        <p:nvPicPr>
          <p:cNvPr id="11" name="Google Shape;224;p37">
            <a:extLst>
              <a:ext uri="{FF2B5EF4-FFF2-40B4-BE49-F238E27FC236}">
                <a16:creationId xmlns:a16="http://schemas.microsoft.com/office/drawing/2014/main" id="{0E905D98-00DF-4682-9F01-A2F0B0573702}"/>
              </a:ext>
            </a:extLst>
          </p:cNvPr>
          <p:cNvPicPr preferRelativeResize="0"/>
          <p:nvPr userDrawn="1"/>
        </p:nvPicPr>
        <p:blipFill rotWithShape="1">
          <a:blip r:embed="rId5">
            <a:alphaModFix/>
          </a:blip>
          <a:srcRect b="18969"/>
          <a:stretch/>
        </p:blipFill>
        <p:spPr>
          <a:xfrm>
            <a:off x="5164525" y="1752500"/>
            <a:ext cx="1737900" cy="1737900"/>
          </a:xfrm>
          <a:prstGeom prst="ellipse">
            <a:avLst/>
          </a:prstGeom>
          <a:noFill/>
          <a:ln>
            <a:noFill/>
          </a:ln>
        </p:spPr>
      </p:pic>
      <p:sp>
        <p:nvSpPr>
          <p:cNvPr id="14" name="Text Placeholder 3">
            <a:extLst>
              <a:ext uri="{FF2B5EF4-FFF2-40B4-BE49-F238E27FC236}">
                <a16:creationId xmlns:a16="http://schemas.microsoft.com/office/drawing/2014/main" id="{00666B01-13A9-46D4-94AC-3E9E3A2E75F3}"/>
              </a:ext>
            </a:extLst>
          </p:cNvPr>
          <p:cNvSpPr>
            <a:spLocks noGrp="1"/>
          </p:cNvSpPr>
          <p:nvPr>
            <p:ph type="body" sz="quarter" idx="11"/>
          </p:nvPr>
        </p:nvSpPr>
        <p:spPr>
          <a:xfrm>
            <a:off x="4714875" y="3898699"/>
            <a:ext cx="2667000" cy="1011600"/>
          </a:xfrm>
        </p:spPr>
        <p:txBody>
          <a:bodyPr/>
          <a:lstStyle>
            <a:lvl1pPr marL="0" indent="0" algn="ctr">
              <a:lnSpc>
                <a:spcPct val="100000"/>
              </a:lnSpc>
              <a:buNone/>
              <a:defRPr sz="1800">
                <a:solidFill>
                  <a:srgbClr val="595959"/>
                </a:solidFill>
              </a:defRPr>
            </a:lvl1pPr>
          </a:lstStyle>
          <a:p>
            <a:pPr lvl="0"/>
            <a:endParaRPr lang="en-US" dirty="0"/>
          </a:p>
        </p:txBody>
      </p:sp>
    </p:spTree>
    <p:extLst>
      <p:ext uri="{BB962C8B-B14F-4D97-AF65-F5344CB8AC3E}">
        <p14:creationId xmlns:p14="http://schemas.microsoft.com/office/powerpoint/2010/main" val="2671569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 you/Closeout 1" preserve="1" userDrawn="1">
  <p:cSld name="1_Thank you/Closeout 1">
    <p:spTree>
      <p:nvGrpSpPr>
        <p:cNvPr id="1" name="Shape 144"/>
        <p:cNvGrpSpPr/>
        <p:nvPr/>
      </p:nvGrpSpPr>
      <p:grpSpPr>
        <a:xfrm>
          <a:off x="0" y="0"/>
          <a:ext cx="0" cy="0"/>
          <a:chOff x="0" y="0"/>
          <a:chExt cx="0" cy="0"/>
        </a:xfrm>
      </p:grpSpPr>
      <p:pic>
        <p:nvPicPr>
          <p:cNvPr id="149" name="Google Shape;149;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0" name="Google Shape;150;p2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dirty="0">
                <a:solidFill>
                  <a:srgbClr val="434343"/>
                </a:solidFill>
              </a:rPr>
              <a:t>rhntc.org</a:t>
            </a:r>
            <a:endParaRPr sz="2800" b="1" dirty="0">
              <a:solidFill>
                <a:srgbClr val="434343"/>
              </a:solidFill>
            </a:endParaRPr>
          </a:p>
        </p:txBody>
      </p:sp>
      <p:pic>
        <p:nvPicPr>
          <p:cNvPr id="153" name="Google Shape;153;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
        <p:nvSpPr>
          <p:cNvPr id="2" name="Title 1">
            <a:extLst>
              <a:ext uri="{FF2B5EF4-FFF2-40B4-BE49-F238E27FC236}">
                <a16:creationId xmlns:a16="http://schemas.microsoft.com/office/drawing/2014/main" id="{E4284BB9-4F96-4364-A0A0-34220F43AE66}"/>
              </a:ext>
            </a:extLst>
          </p:cNvPr>
          <p:cNvSpPr>
            <a:spLocks noGrp="1"/>
          </p:cNvSpPr>
          <p:nvPr>
            <p:ph type="title"/>
          </p:nvPr>
        </p:nvSpPr>
        <p:spPr>
          <a:xfrm>
            <a:off x="845300" y="1800838"/>
            <a:ext cx="3790400" cy="812275"/>
          </a:xfrm>
        </p:spPr>
        <p:txBody>
          <a:bodyPr/>
          <a:lstStyle>
            <a:lvl1pPr>
              <a:defRPr sz="4200"/>
            </a:lvl1pPr>
          </a:lstStyle>
          <a:p>
            <a:endParaRPr lang="en-US" dirty="0"/>
          </a:p>
        </p:txBody>
      </p:sp>
      <p:sp>
        <p:nvSpPr>
          <p:cNvPr id="4" name="Text Placeholder 3">
            <a:extLst>
              <a:ext uri="{FF2B5EF4-FFF2-40B4-BE49-F238E27FC236}">
                <a16:creationId xmlns:a16="http://schemas.microsoft.com/office/drawing/2014/main" id="{ABE4ED06-71A8-47E9-A436-1410F51B0910}"/>
              </a:ext>
            </a:extLst>
          </p:cNvPr>
          <p:cNvSpPr>
            <a:spLocks noGrp="1"/>
          </p:cNvSpPr>
          <p:nvPr>
            <p:ph type="body" sz="quarter" idx="10"/>
          </p:nvPr>
        </p:nvSpPr>
        <p:spPr>
          <a:xfrm>
            <a:off x="4970950" y="1870700"/>
            <a:ext cx="3231600" cy="641100"/>
          </a:xfrm>
        </p:spPr>
        <p:txBody>
          <a:bodyPr/>
          <a:lstStyle>
            <a:lvl1pPr marL="0" indent="0">
              <a:buNone/>
              <a:defRPr sz="1600"/>
            </a:lvl1pPr>
          </a:lstStyle>
          <a:p>
            <a:pPr lvl="0"/>
            <a:r>
              <a:rPr lang="en-US" dirty="0"/>
              <a:t>Click to edit Master text styles</a:t>
            </a:r>
          </a:p>
        </p:txBody>
      </p:sp>
      <p:sp>
        <p:nvSpPr>
          <p:cNvPr id="6" name="Text Placeholder 5">
            <a:extLst>
              <a:ext uri="{FF2B5EF4-FFF2-40B4-BE49-F238E27FC236}">
                <a16:creationId xmlns:a16="http://schemas.microsoft.com/office/drawing/2014/main" id="{EC8E0299-3667-435E-9D05-8B46B06E6E44}"/>
              </a:ext>
            </a:extLst>
          </p:cNvPr>
          <p:cNvSpPr>
            <a:spLocks noGrp="1"/>
          </p:cNvSpPr>
          <p:nvPr>
            <p:ph type="body" sz="quarter" idx="11"/>
          </p:nvPr>
        </p:nvSpPr>
        <p:spPr>
          <a:xfrm>
            <a:off x="845300" y="2927425"/>
            <a:ext cx="3206750" cy="1168400"/>
          </a:xfrm>
        </p:spPr>
        <p:txBody>
          <a:bodyPr/>
          <a:lstStyle>
            <a:lvl1pPr marL="0" indent="0">
              <a:buNone/>
              <a:defRPr/>
            </a:lvl1pPr>
            <a:lvl2pPr marL="59690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37546307-365F-4220-86C3-EF9B860F6F66}"/>
              </a:ext>
            </a:extLst>
          </p:cNvPr>
          <p:cNvSpPr>
            <a:spLocks noGrp="1"/>
          </p:cNvSpPr>
          <p:nvPr>
            <p:ph type="body" sz="quarter" idx="12"/>
          </p:nvPr>
        </p:nvSpPr>
        <p:spPr>
          <a:xfrm>
            <a:off x="266225" y="4348575"/>
            <a:ext cx="6048375" cy="641350"/>
          </a:xfrm>
        </p:spPr>
        <p:txBody>
          <a:bodyPr/>
          <a:lstStyle>
            <a:lvl1pPr marL="0" indent="0">
              <a:lnSpc>
                <a:spcPct val="100000"/>
              </a:lnSpc>
              <a:buNone/>
              <a:defRPr sz="800">
                <a:solidFill>
                  <a:srgbClr val="000000"/>
                </a:solidFill>
              </a:defRPr>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805341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D61A391B-6E50-4964-981A-E1EBBF2456F1}"/>
              </a:ext>
            </a:extLst>
          </p:cNvPr>
          <p:cNvSpPr>
            <a:spLocks noGrp="1"/>
          </p:cNvSpPr>
          <p:nvPr>
            <p:ph type="title"/>
          </p:nvPr>
        </p:nvSpPr>
        <p:spPr>
          <a:xfrm>
            <a:off x="362500" y="5720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26F228E6-E645-443E-A6FF-10D61A8FE035}"/>
              </a:ext>
            </a:extLst>
          </p:cNvPr>
          <p:cNvSpPr>
            <a:spLocks noGrp="1"/>
          </p:cNvSpPr>
          <p:nvPr>
            <p:ph type="body" sz="quarter" idx="10"/>
          </p:nvPr>
        </p:nvSpPr>
        <p:spPr>
          <a:xfrm>
            <a:off x="688000" y="1447800"/>
            <a:ext cx="6982800" cy="2555875"/>
          </a:xfrm>
        </p:spPr>
        <p:txBody>
          <a:bodyPr/>
          <a:lstStyle>
            <a:lvl1pPr marL="0" indent="0">
              <a:lnSpc>
                <a:spcPct val="100000"/>
              </a:lnSpc>
              <a:buNone/>
              <a:defRPr sz="1200"/>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2588348369"/>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8"/>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27461FB3-A956-4E57-9882-DD091DB14B43}"/>
              </a:ext>
            </a:extLst>
          </p:cNvPr>
          <p:cNvSpPr>
            <a:spLocks noGrp="1"/>
          </p:cNvSpPr>
          <p:nvPr>
            <p:ph type="title"/>
          </p:nvPr>
        </p:nvSpPr>
        <p:spPr>
          <a:xfrm>
            <a:off x="364125" y="11062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21255372-8409-46C3-A9B5-78ADF0552C61}"/>
              </a:ext>
            </a:extLst>
          </p:cNvPr>
          <p:cNvSpPr>
            <a:spLocks noGrp="1"/>
          </p:cNvSpPr>
          <p:nvPr>
            <p:ph type="body" sz="quarter" idx="10"/>
          </p:nvPr>
        </p:nvSpPr>
        <p:spPr>
          <a:xfrm>
            <a:off x="571198" y="2047425"/>
            <a:ext cx="7426027" cy="1989588"/>
          </a:xfrm>
        </p:spPr>
        <p:txBody>
          <a:bodyPr/>
          <a:lstStyle>
            <a:lvl1pPr marL="0" indent="0">
              <a:lnSpc>
                <a:spcPct val="100000"/>
              </a:lnSpc>
              <a:buNone/>
              <a:defRPr/>
            </a:lvl1pPr>
          </a:lstStyle>
          <a:p>
            <a:pPr lvl="0"/>
            <a:r>
              <a:rPr lang="en-US" dirty="0"/>
              <a:t>Click to edit Master text styles</a:t>
            </a:r>
          </a:p>
        </p:txBody>
      </p:sp>
    </p:spTree>
    <p:extLst>
      <p:ext uri="{BB962C8B-B14F-4D97-AF65-F5344CB8AC3E}">
        <p14:creationId xmlns:p14="http://schemas.microsoft.com/office/powerpoint/2010/main" val="2887753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9" name="Google Shape;119;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2" name="Google Shape;122;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6" name="Google Shape;126;p2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134" name="Google Shape;134;p2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5" name="Google Shape;135;p2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2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2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73"/>
        <p:cNvGrpSpPr/>
        <p:nvPr/>
      </p:nvGrpSpPr>
      <p:grpSpPr>
        <a:xfrm>
          <a:off x="0" y="0"/>
          <a:ext cx="0" cy="0"/>
          <a:chOff x="0" y="0"/>
          <a:chExt cx="0" cy="0"/>
        </a:xfrm>
      </p:grpSpPr>
      <p:pic>
        <p:nvPicPr>
          <p:cNvPr id="174" name="Google Shape;174;p30"/>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75" name="Google Shape;175;p30"/>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76" name="Google Shape;176;p30"/>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77" name="Google Shape;177;p30"/>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8" name="Google Shape;178;p30"/>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9" name="Google Shape;179;p30"/>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0" name="Google Shape;180;p30"/>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81"/>
        <p:cNvGrpSpPr/>
        <p:nvPr/>
      </p:nvGrpSpPr>
      <p:grpSpPr>
        <a:xfrm>
          <a:off x="0" y="0"/>
          <a:ext cx="0" cy="0"/>
          <a:chOff x="0" y="0"/>
          <a:chExt cx="0" cy="0"/>
        </a:xfrm>
      </p:grpSpPr>
      <p:pic>
        <p:nvPicPr>
          <p:cNvPr id="182" name="Google Shape;182;p31"/>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83" name="Google Shape;183;p31"/>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84" name="Google Shape;184;p31"/>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85" name="Google Shape;185;p31"/>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86" name="Google Shape;186;p31"/>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31"/>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8" name="Google Shape;188;p31"/>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9" name="Google Shape;189;p31"/>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0" name="Google Shape;190;p31"/>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91"/>
        <p:cNvGrpSpPr/>
        <p:nvPr/>
      </p:nvGrpSpPr>
      <p:grpSpPr>
        <a:xfrm>
          <a:off x="0" y="0"/>
          <a:ext cx="0" cy="0"/>
          <a:chOff x="0" y="0"/>
          <a:chExt cx="0" cy="0"/>
        </a:xfrm>
      </p:grpSpPr>
      <p:pic>
        <p:nvPicPr>
          <p:cNvPr id="192" name="Google Shape;192;p32"/>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93" name="Google Shape;193;p32"/>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94" name="Google Shape;194;p32"/>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95"/>
        <p:cNvGrpSpPr/>
        <p:nvPr/>
      </p:nvGrpSpPr>
      <p:grpSpPr>
        <a:xfrm>
          <a:off x="0" y="0"/>
          <a:ext cx="0" cy="0"/>
          <a:chOff x="0" y="0"/>
          <a:chExt cx="0" cy="0"/>
        </a:xfrm>
      </p:grpSpPr>
      <p:pic>
        <p:nvPicPr>
          <p:cNvPr id="196" name="Google Shape;196;p33"/>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197" name="Google Shape;197;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98" name="Google Shape;198;p33"/>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99"/>
        <p:cNvGrpSpPr/>
        <p:nvPr/>
      </p:nvGrpSpPr>
      <p:grpSpPr>
        <a:xfrm>
          <a:off x="0" y="0"/>
          <a:ext cx="0" cy="0"/>
          <a:chOff x="0" y="0"/>
          <a:chExt cx="0" cy="0"/>
        </a:xfrm>
      </p:grpSpPr>
      <p:pic>
        <p:nvPicPr>
          <p:cNvPr id="200" name="Google Shape;200;p34"/>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01" name="Google Shape;201;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2" name="Google Shape;202;p3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59"/>
        <p:cNvGrpSpPr/>
        <p:nvPr/>
      </p:nvGrpSpPr>
      <p:grpSpPr>
        <a:xfrm>
          <a:off x="0" y="0"/>
          <a:ext cx="0" cy="0"/>
          <a:chOff x="0" y="0"/>
          <a:chExt cx="0" cy="0"/>
        </a:xfrm>
      </p:grpSpPr>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CC07FC6C-DC33-47BA-8EDB-5F222609A5F5}"/>
              </a:ext>
            </a:extLst>
          </p:cNvPr>
          <p:cNvSpPr>
            <a:spLocks noGrp="1"/>
          </p:cNvSpPr>
          <p:nvPr>
            <p:ph type="title"/>
          </p:nvPr>
        </p:nvSpPr>
        <p:spPr>
          <a:xfrm>
            <a:off x="356616" y="1350350"/>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097B5F89-F11D-424D-BFA5-00168360E7D8}"/>
              </a:ext>
            </a:extLst>
          </p:cNvPr>
          <p:cNvSpPr>
            <a:spLocks noGrp="1"/>
          </p:cNvSpPr>
          <p:nvPr>
            <p:ph type="body" sz="quarter" idx="10"/>
          </p:nvPr>
        </p:nvSpPr>
        <p:spPr>
          <a:xfrm>
            <a:off x="594360" y="2202175"/>
            <a:ext cx="6823800" cy="1734825"/>
          </a:xfrm>
        </p:spPr>
        <p:txBody>
          <a:bodyPr/>
          <a:lstStyle>
            <a:lvl1pPr>
              <a:buFont typeface="+mj-lt"/>
              <a:buAutoNum type="arabicPeriod"/>
              <a:defRPr/>
            </a:lvl1pPr>
          </a:lstStyle>
          <a:p>
            <a:pPr lvl="0"/>
            <a:endParaRPr lang="en-US" dirty="0"/>
          </a:p>
        </p:txBody>
      </p:sp>
      <p:pic>
        <p:nvPicPr>
          <p:cNvPr id="12" name="Google Shape;237;p39">
            <a:extLst>
              <a:ext uri="{FF2B5EF4-FFF2-40B4-BE49-F238E27FC236}">
                <a16:creationId xmlns:a16="http://schemas.microsoft.com/office/drawing/2014/main" id="{B39AD3BD-BFF9-485D-95CE-53C95CF4DDC2}"/>
              </a:ext>
            </a:extLst>
          </p:cNvPr>
          <p:cNvPicPr preferRelativeResize="0"/>
          <p:nvPr userDrawn="1"/>
        </p:nvPicPr>
        <p:blipFill>
          <a:blip r:embed="rId4">
            <a:alphaModFix/>
          </a:blip>
          <a:stretch>
            <a:fillRect/>
          </a:stretch>
        </p:blipFill>
        <p:spPr>
          <a:xfrm>
            <a:off x="4309100" y="2250150"/>
            <a:ext cx="2282198" cy="2270749"/>
          </a:xfrm>
          <a:prstGeom prst="rect">
            <a:avLst/>
          </a:prstGeom>
          <a:noFill/>
          <a:ln>
            <a:noFill/>
          </a:ln>
        </p:spPr>
      </p:pic>
    </p:spTree>
    <p:extLst>
      <p:ext uri="{BB962C8B-B14F-4D97-AF65-F5344CB8AC3E}">
        <p14:creationId xmlns:p14="http://schemas.microsoft.com/office/powerpoint/2010/main" val="2200224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381000" y="2060975"/>
            <a:ext cx="2514600" cy="10215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Clr>
                <a:schemeClr val="dk1"/>
              </a:buClr>
              <a:buSzPts val="3400"/>
              <a:buFont typeface="Twentieth Century"/>
              <a:buNone/>
              <a:defRPr sz="3400" b="1" cap="none"/>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5" name="Google Shape;205;p35"/>
          <p:cNvSpPr txBox="1">
            <a:spLocks noGrp="1"/>
          </p:cNvSpPr>
          <p:nvPr>
            <p:ph type="body" idx="1"/>
          </p:nvPr>
        </p:nvSpPr>
        <p:spPr>
          <a:xfrm>
            <a:off x="3276600" y="1519238"/>
            <a:ext cx="5486400" cy="2105100"/>
          </a:xfrm>
          <a:prstGeom prst="rect">
            <a:avLst/>
          </a:prstGeom>
          <a:noFill/>
          <a:ln>
            <a:noFill/>
          </a:ln>
        </p:spPr>
        <p:txBody>
          <a:bodyPr spcFirstLastPara="1" wrap="square" lIns="68575" tIns="34275" rIns="68575" bIns="34275" anchor="ctr" anchorCtr="0">
            <a:noAutofit/>
          </a:bodyPr>
          <a:lstStyle>
            <a:lvl1pPr marL="457200" lvl="0" indent="-228600" algn="l" rtl="0">
              <a:lnSpc>
                <a:spcPct val="100000"/>
              </a:lnSpc>
              <a:spcBef>
                <a:spcPts val="300"/>
              </a:spcBef>
              <a:spcAft>
                <a:spcPts val="0"/>
              </a:spcAft>
              <a:buClr>
                <a:srgbClr val="0E1032"/>
              </a:buClr>
              <a:buSzPts val="1600"/>
              <a:buNone/>
              <a:defRPr sz="1600">
                <a:solidFill>
                  <a:srgbClr val="0E1032"/>
                </a:solidFill>
              </a:defRPr>
            </a:lvl1pPr>
            <a:lvl2pPr marL="914400" lvl="1" indent="-228600" algn="l" rtl="0">
              <a:lnSpc>
                <a:spcPct val="100000"/>
              </a:lnSpc>
              <a:spcBef>
                <a:spcPts val="200"/>
              </a:spcBef>
              <a:spcAft>
                <a:spcPts val="0"/>
              </a:spcAft>
              <a:buClr>
                <a:srgbClr val="888888"/>
              </a:buClr>
              <a:buSzPts val="1000"/>
              <a:buNone/>
              <a:defRPr sz="1000">
                <a:solidFill>
                  <a:srgbClr val="888888"/>
                </a:solidFill>
              </a:defRPr>
            </a:lvl2pPr>
            <a:lvl3pPr marL="1371600" lvl="2" indent="-228600" algn="l" rtl="0">
              <a:lnSpc>
                <a:spcPct val="100000"/>
              </a:lnSpc>
              <a:spcBef>
                <a:spcPts val="200"/>
              </a:spcBef>
              <a:spcAft>
                <a:spcPts val="0"/>
              </a:spcAft>
              <a:buClr>
                <a:srgbClr val="888888"/>
              </a:buClr>
              <a:buSzPts val="900"/>
              <a:buNone/>
              <a:defRPr sz="900">
                <a:solidFill>
                  <a:srgbClr val="888888"/>
                </a:solidFill>
              </a:defRPr>
            </a:lvl3pPr>
            <a:lvl4pPr marL="1828800" lvl="3" indent="-228600" algn="l" rtl="0">
              <a:lnSpc>
                <a:spcPct val="100000"/>
              </a:lnSpc>
              <a:spcBef>
                <a:spcPts val="200"/>
              </a:spcBef>
              <a:spcAft>
                <a:spcPts val="0"/>
              </a:spcAft>
              <a:buClr>
                <a:srgbClr val="888888"/>
              </a:buClr>
              <a:buSzPts val="800"/>
              <a:buNone/>
              <a:defRPr sz="800">
                <a:solidFill>
                  <a:srgbClr val="888888"/>
                </a:solidFill>
              </a:defRPr>
            </a:lvl4pPr>
            <a:lvl5pPr marL="2286000" lvl="4" indent="-228600" algn="l" rtl="0">
              <a:lnSpc>
                <a:spcPct val="100000"/>
              </a:lnSpc>
              <a:spcBef>
                <a:spcPts val="200"/>
              </a:spcBef>
              <a:spcAft>
                <a:spcPts val="0"/>
              </a:spcAft>
              <a:buClr>
                <a:srgbClr val="888888"/>
              </a:buClr>
              <a:buSzPts val="800"/>
              <a:buNone/>
              <a:defRPr sz="800">
                <a:solidFill>
                  <a:srgbClr val="888888"/>
                </a:solidFill>
              </a:defRPr>
            </a:lvl5pPr>
            <a:lvl6pPr marL="2743200" lvl="5" indent="-228600" algn="l" rtl="0">
              <a:lnSpc>
                <a:spcPct val="100000"/>
              </a:lnSpc>
              <a:spcBef>
                <a:spcPts val="200"/>
              </a:spcBef>
              <a:spcAft>
                <a:spcPts val="0"/>
              </a:spcAft>
              <a:buClr>
                <a:srgbClr val="888888"/>
              </a:buClr>
              <a:buSzPts val="800"/>
              <a:buNone/>
              <a:defRPr sz="800">
                <a:solidFill>
                  <a:srgbClr val="888888"/>
                </a:solidFill>
              </a:defRPr>
            </a:lvl6pPr>
            <a:lvl7pPr marL="3200400" lvl="6" indent="-228600" algn="l" rtl="0">
              <a:lnSpc>
                <a:spcPct val="100000"/>
              </a:lnSpc>
              <a:spcBef>
                <a:spcPts val="200"/>
              </a:spcBef>
              <a:spcAft>
                <a:spcPts val="0"/>
              </a:spcAft>
              <a:buClr>
                <a:srgbClr val="888888"/>
              </a:buClr>
              <a:buSzPts val="800"/>
              <a:buNone/>
              <a:defRPr sz="800">
                <a:solidFill>
                  <a:srgbClr val="888888"/>
                </a:solidFill>
              </a:defRPr>
            </a:lvl7pPr>
            <a:lvl8pPr marL="3657600" lvl="7" indent="-228600" algn="l" rtl="0">
              <a:lnSpc>
                <a:spcPct val="100000"/>
              </a:lnSpc>
              <a:spcBef>
                <a:spcPts val="200"/>
              </a:spcBef>
              <a:spcAft>
                <a:spcPts val="0"/>
              </a:spcAft>
              <a:buClr>
                <a:srgbClr val="888888"/>
              </a:buClr>
              <a:buSzPts val="800"/>
              <a:buNone/>
              <a:defRPr sz="800">
                <a:solidFill>
                  <a:srgbClr val="888888"/>
                </a:solidFill>
              </a:defRPr>
            </a:lvl8pPr>
            <a:lvl9pPr marL="4114800" lvl="8" indent="-228600" algn="l" rtl="0">
              <a:lnSpc>
                <a:spcPct val="100000"/>
              </a:lnSpc>
              <a:spcBef>
                <a:spcPts val="200"/>
              </a:spcBef>
              <a:spcAft>
                <a:spcPts val="0"/>
              </a:spcAft>
              <a:buClr>
                <a:srgbClr val="888888"/>
              </a:buClr>
              <a:buSzPts val="800"/>
              <a:buNone/>
              <a:defRPr sz="800">
                <a:solidFill>
                  <a:srgbClr val="888888"/>
                </a:solidFill>
              </a:defRPr>
            </a:lvl9pPr>
          </a:lstStyle>
          <a:p>
            <a:endParaRPr/>
          </a:p>
        </p:txBody>
      </p:sp>
      <p:sp>
        <p:nvSpPr>
          <p:cNvPr id="206" name="Google Shape;206;p35"/>
          <p:cNvSpPr txBox="1">
            <a:spLocks noGrp="1"/>
          </p:cNvSpPr>
          <p:nvPr>
            <p:ph type="dt" idx="10"/>
          </p:nvPr>
        </p:nvSpPr>
        <p:spPr>
          <a:xfrm>
            <a:off x="457200" y="4767265"/>
            <a:ext cx="2133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888888"/>
              </a:buClr>
              <a:buSzPts val="1100"/>
              <a:buFont typeface="Twentieth Century"/>
              <a:buNone/>
              <a:defRPr sz="1100"/>
            </a:lvl1pPr>
            <a:lvl2pPr lvl="1" algn="l" rtl="0">
              <a:lnSpc>
                <a:spcPct val="100000"/>
              </a:lnSpc>
              <a:spcBef>
                <a:spcPts val="0"/>
              </a:spcBef>
              <a:spcAft>
                <a:spcPts val="0"/>
              </a:spcAft>
              <a:buClr>
                <a:schemeClr val="dk1"/>
              </a:buClr>
              <a:buSzPts val="1100"/>
              <a:buFont typeface="Calibri"/>
              <a:buNone/>
              <a:defRPr sz="1100"/>
            </a:lvl2pPr>
            <a:lvl3pPr lvl="2" algn="l" rtl="0">
              <a:lnSpc>
                <a:spcPct val="100000"/>
              </a:lnSpc>
              <a:spcBef>
                <a:spcPts val="0"/>
              </a:spcBef>
              <a:spcAft>
                <a:spcPts val="0"/>
              </a:spcAft>
              <a:buClr>
                <a:schemeClr val="dk1"/>
              </a:buClr>
              <a:buSzPts val="1100"/>
              <a:buFont typeface="Calibri"/>
              <a:buNone/>
              <a:defRPr sz="1100"/>
            </a:lvl3pPr>
            <a:lvl4pPr lvl="3" algn="l" rtl="0">
              <a:lnSpc>
                <a:spcPct val="100000"/>
              </a:lnSpc>
              <a:spcBef>
                <a:spcPts val="0"/>
              </a:spcBef>
              <a:spcAft>
                <a:spcPts val="0"/>
              </a:spcAft>
              <a:buClr>
                <a:schemeClr val="dk1"/>
              </a:buClr>
              <a:buSzPts val="1100"/>
              <a:buFont typeface="Calibri"/>
              <a:buNone/>
              <a:defRPr sz="1100"/>
            </a:lvl4pPr>
            <a:lvl5pPr lvl="4" algn="l" rtl="0">
              <a:lnSpc>
                <a:spcPct val="100000"/>
              </a:lnSpc>
              <a:spcBef>
                <a:spcPts val="0"/>
              </a:spcBef>
              <a:spcAft>
                <a:spcPts val="0"/>
              </a:spcAft>
              <a:buClr>
                <a:schemeClr val="dk1"/>
              </a:buClr>
              <a:buSzPts val="1100"/>
              <a:buFont typeface="Calibri"/>
              <a:buNone/>
              <a:defRPr sz="1100"/>
            </a:lvl5pPr>
            <a:lvl6pPr lvl="5" algn="l" rtl="0">
              <a:lnSpc>
                <a:spcPct val="100000"/>
              </a:lnSpc>
              <a:spcBef>
                <a:spcPts val="0"/>
              </a:spcBef>
              <a:spcAft>
                <a:spcPts val="0"/>
              </a:spcAft>
              <a:buClr>
                <a:schemeClr val="dk1"/>
              </a:buClr>
              <a:buSzPts val="1100"/>
              <a:buFont typeface="Calibri"/>
              <a:buNone/>
              <a:defRPr sz="1100"/>
            </a:lvl6pPr>
            <a:lvl7pPr lvl="6" algn="l" rtl="0">
              <a:lnSpc>
                <a:spcPct val="100000"/>
              </a:lnSpc>
              <a:spcBef>
                <a:spcPts val="0"/>
              </a:spcBef>
              <a:spcAft>
                <a:spcPts val="0"/>
              </a:spcAft>
              <a:buClr>
                <a:schemeClr val="dk1"/>
              </a:buClr>
              <a:buSzPts val="1100"/>
              <a:buFont typeface="Calibri"/>
              <a:buNone/>
              <a:defRPr sz="1100"/>
            </a:lvl7pPr>
            <a:lvl8pPr lvl="7" algn="l" rtl="0">
              <a:lnSpc>
                <a:spcPct val="100000"/>
              </a:lnSpc>
              <a:spcBef>
                <a:spcPts val="0"/>
              </a:spcBef>
              <a:spcAft>
                <a:spcPts val="0"/>
              </a:spcAft>
              <a:buClr>
                <a:schemeClr val="dk1"/>
              </a:buClr>
              <a:buSzPts val="1100"/>
              <a:buFont typeface="Calibri"/>
              <a:buNone/>
              <a:defRPr sz="1100"/>
            </a:lvl8pPr>
            <a:lvl9pPr lvl="8" algn="l" rtl="0">
              <a:lnSpc>
                <a:spcPct val="100000"/>
              </a:lnSpc>
              <a:spcBef>
                <a:spcPts val="0"/>
              </a:spcBef>
              <a:spcAft>
                <a:spcPts val="0"/>
              </a:spcAft>
              <a:buClr>
                <a:schemeClr val="dk1"/>
              </a:buClr>
              <a:buSzPts val="1100"/>
              <a:buFont typeface="Calibri"/>
              <a:buNone/>
              <a:defRPr sz="1100"/>
            </a:lvl9pPr>
          </a:lstStyle>
          <a:p>
            <a:endParaRPr/>
          </a:p>
        </p:txBody>
      </p:sp>
      <p:sp>
        <p:nvSpPr>
          <p:cNvPr id="207" name="Google Shape;207;p35"/>
          <p:cNvSpPr txBox="1">
            <a:spLocks noGrp="1"/>
          </p:cNvSpPr>
          <p:nvPr>
            <p:ph type="ftr" idx="11"/>
          </p:nvPr>
        </p:nvSpPr>
        <p:spPr>
          <a:xfrm>
            <a:off x="3124200" y="4767265"/>
            <a:ext cx="28956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rgbClr val="888888"/>
              </a:buClr>
              <a:buSzPts val="1100"/>
              <a:buFont typeface="Twentieth Century"/>
              <a:buNone/>
              <a:defRPr sz="1100"/>
            </a:lvl1pPr>
            <a:lvl2pPr lvl="1" algn="l" rtl="0">
              <a:lnSpc>
                <a:spcPct val="100000"/>
              </a:lnSpc>
              <a:spcBef>
                <a:spcPts val="0"/>
              </a:spcBef>
              <a:spcAft>
                <a:spcPts val="0"/>
              </a:spcAft>
              <a:buClr>
                <a:schemeClr val="dk1"/>
              </a:buClr>
              <a:buSzPts val="1100"/>
              <a:buFont typeface="Calibri"/>
              <a:buNone/>
              <a:defRPr sz="1100"/>
            </a:lvl2pPr>
            <a:lvl3pPr lvl="2" algn="l" rtl="0">
              <a:lnSpc>
                <a:spcPct val="100000"/>
              </a:lnSpc>
              <a:spcBef>
                <a:spcPts val="0"/>
              </a:spcBef>
              <a:spcAft>
                <a:spcPts val="0"/>
              </a:spcAft>
              <a:buClr>
                <a:schemeClr val="dk1"/>
              </a:buClr>
              <a:buSzPts val="1100"/>
              <a:buFont typeface="Calibri"/>
              <a:buNone/>
              <a:defRPr sz="1100"/>
            </a:lvl3pPr>
            <a:lvl4pPr lvl="3" algn="l" rtl="0">
              <a:lnSpc>
                <a:spcPct val="100000"/>
              </a:lnSpc>
              <a:spcBef>
                <a:spcPts val="0"/>
              </a:spcBef>
              <a:spcAft>
                <a:spcPts val="0"/>
              </a:spcAft>
              <a:buClr>
                <a:schemeClr val="dk1"/>
              </a:buClr>
              <a:buSzPts val="1100"/>
              <a:buFont typeface="Calibri"/>
              <a:buNone/>
              <a:defRPr sz="1100"/>
            </a:lvl4pPr>
            <a:lvl5pPr lvl="4" algn="l" rtl="0">
              <a:lnSpc>
                <a:spcPct val="100000"/>
              </a:lnSpc>
              <a:spcBef>
                <a:spcPts val="0"/>
              </a:spcBef>
              <a:spcAft>
                <a:spcPts val="0"/>
              </a:spcAft>
              <a:buClr>
                <a:schemeClr val="dk1"/>
              </a:buClr>
              <a:buSzPts val="1100"/>
              <a:buFont typeface="Calibri"/>
              <a:buNone/>
              <a:defRPr sz="1100"/>
            </a:lvl5pPr>
            <a:lvl6pPr lvl="5" algn="l" rtl="0">
              <a:lnSpc>
                <a:spcPct val="100000"/>
              </a:lnSpc>
              <a:spcBef>
                <a:spcPts val="0"/>
              </a:spcBef>
              <a:spcAft>
                <a:spcPts val="0"/>
              </a:spcAft>
              <a:buClr>
                <a:schemeClr val="dk1"/>
              </a:buClr>
              <a:buSzPts val="1100"/>
              <a:buFont typeface="Calibri"/>
              <a:buNone/>
              <a:defRPr sz="1100"/>
            </a:lvl6pPr>
            <a:lvl7pPr lvl="6" algn="l" rtl="0">
              <a:lnSpc>
                <a:spcPct val="100000"/>
              </a:lnSpc>
              <a:spcBef>
                <a:spcPts val="0"/>
              </a:spcBef>
              <a:spcAft>
                <a:spcPts val="0"/>
              </a:spcAft>
              <a:buClr>
                <a:schemeClr val="dk1"/>
              </a:buClr>
              <a:buSzPts val="1100"/>
              <a:buFont typeface="Calibri"/>
              <a:buNone/>
              <a:defRPr sz="1100"/>
            </a:lvl7pPr>
            <a:lvl8pPr lvl="7" algn="l" rtl="0">
              <a:lnSpc>
                <a:spcPct val="100000"/>
              </a:lnSpc>
              <a:spcBef>
                <a:spcPts val="0"/>
              </a:spcBef>
              <a:spcAft>
                <a:spcPts val="0"/>
              </a:spcAft>
              <a:buClr>
                <a:schemeClr val="dk1"/>
              </a:buClr>
              <a:buSzPts val="1100"/>
              <a:buFont typeface="Calibri"/>
              <a:buNone/>
              <a:defRPr sz="1100"/>
            </a:lvl8pPr>
            <a:lvl9pPr lvl="8" algn="l" rtl="0">
              <a:lnSpc>
                <a:spcPct val="100000"/>
              </a:lnSpc>
              <a:spcBef>
                <a:spcPts val="0"/>
              </a:spcBef>
              <a:spcAft>
                <a:spcPts val="0"/>
              </a:spcAft>
              <a:buClr>
                <a:schemeClr val="dk1"/>
              </a:buClr>
              <a:buSzPts val="1100"/>
              <a:buFont typeface="Calibri"/>
              <a:buNone/>
              <a:defRPr sz="1100"/>
            </a:lvl9pPr>
          </a:lstStyle>
          <a:p>
            <a:endParaRPr/>
          </a:p>
        </p:txBody>
      </p:sp>
      <p:sp>
        <p:nvSpPr>
          <p:cNvPr id="208" name="Google Shape;208;p35"/>
          <p:cNvSpPr txBox="1">
            <a:spLocks noGrp="1"/>
          </p:cNvSpPr>
          <p:nvPr>
            <p:ph type="sldNum" idx="12"/>
          </p:nvPr>
        </p:nvSpPr>
        <p:spPr>
          <a:xfrm>
            <a:off x="6553200" y="4767265"/>
            <a:ext cx="2133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888888"/>
              </a:buClr>
              <a:buSzPts val="700"/>
              <a:buFont typeface="Twentieth Century"/>
              <a:buNone/>
              <a:defRPr sz="700" b="0" i="0" u="none" strike="noStrike" cap="none">
                <a:solidFill>
                  <a:srgbClr val="888888"/>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cxnSp>
        <p:nvCxnSpPr>
          <p:cNvPr id="209" name="Google Shape;209;p35"/>
          <p:cNvCxnSpPr/>
          <p:nvPr/>
        </p:nvCxnSpPr>
        <p:spPr>
          <a:xfrm>
            <a:off x="3048000" y="2085975"/>
            <a:ext cx="0" cy="971700"/>
          </a:xfrm>
          <a:prstGeom prst="straightConnector1">
            <a:avLst/>
          </a:prstGeom>
          <a:noFill/>
          <a:ln w="19050" cap="flat" cmpd="sng">
            <a:solidFill>
              <a:srgbClr val="0E103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59"/>
        <p:cNvGrpSpPr/>
        <p:nvPr/>
      </p:nvGrpSpPr>
      <p:grpSpPr>
        <a:xfrm>
          <a:off x="0" y="0"/>
          <a:ext cx="0" cy="0"/>
          <a:chOff x="0" y="0"/>
          <a:chExt cx="0" cy="0"/>
        </a:xfrm>
      </p:grpSpPr>
      <p:sp>
        <p:nvSpPr>
          <p:cNvPr id="2" name="Title 1">
            <a:extLst>
              <a:ext uri="{FF2B5EF4-FFF2-40B4-BE49-F238E27FC236}">
                <a16:creationId xmlns:a16="http://schemas.microsoft.com/office/drawing/2014/main" id="{CC07FC6C-DC33-47BA-8EDB-5F222609A5F5}"/>
              </a:ext>
            </a:extLst>
          </p:cNvPr>
          <p:cNvSpPr>
            <a:spLocks noGrp="1"/>
          </p:cNvSpPr>
          <p:nvPr>
            <p:ph type="title"/>
          </p:nvPr>
        </p:nvSpPr>
        <p:spPr>
          <a:xfrm>
            <a:off x="356616" y="441425"/>
            <a:ext cx="8520600" cy="572700"/>
          </a:xfrm>
        </p:spPr>
        <p:txBody>
          <a:bodyPr/>
          <a:lstStyle>
            <a:lvl1pPr>
              <a:defRPr>
                <a:solidFill>
                  <a:srgbClr val="595959"/>
                </a:solidFill>
              </a:defRPr>
            </a:lvl1pPr>
          </a:lstStyle>
          <a:p>
            <a:endParaRPr lang="en-US" dirty="0"/>
          </a:p>
        </p:txBody>
      </p:sp>
      <p:sp>
        <p:nvSpPr>
          <p:cNvPr id="4" name="Text Placeholder 3">
            <a:extLst>
              <a:ext uri="{FF2B5EF4-FFF2-40B4-BE49-F238E27FC236}">
                <a16:creationId xmlns:a16="http://schemas.microsoft.com/office/drawing/2014/main" id="{097B5F89-F11D-424D-BFA5-00168360E7D8}"/>
              </a:ext>
            </a:extLst>
          </p:cNvPr>
          <p:cNvSpPr>
            <a:spLocks noGrp="1"/>
          </p:cNvSpPr>
          <p:nvPr>
            <p:ph type="body" sz="quarter" idx="10"/>
          </p:nvPr>
        </p:nvSpPr>
        <p:spPr>
          <a:xfrm>
            <a:off x="441950" y="1219201"/>
            <a:ext cx="7244700" cy="815700"/>
          </a:xfrm>
        </p:spPr>
        <p:txBody>
          <a:bodyPr/>
          <a:lstStyle>
            <a:lvl1pPr>
              <a:buFont typeface="+mj-lt"/>
              <a:buAutoNum type="arabicPeriod"/>
              <a:defRPr/>
            </a:lvl1pPr>
          </a:lstStyle>
          <a:p>
            <a:pPr lvl="0"/>
            <a:endParaRPr lang="en-US" dirty="0"/>
          </a:p>
        </p:txBody>
      </p:sp>
      <p:sp>
        <p:nvSpPr>
          <p:cNvPr id="5" name="Text Placeholder 4">
            <a:extLst>
              <a:ext uri="{FF2B5EF4-FFF2-40B4-BE49-F238E27FC236}">
                <a16:creationId xmlns:a16="http://schemas.microsoft.com/office/drawing/2014/main" id="{ADA041AC-F151-4F03-85DC-F80AE54E6ACD}"/>
              </a:ext>
            </a:extLst>
          </p:cNvPr>
          <p:cNvSpPr>
            <a:spLocks noGrp="1"/>
          </p:cNvSpPr>
          <p:nvPr>
            <p:ph type="body" sz="quarter" idx="11"/>
          </p:nvPr>
        </p:nvSpPr>
        <p:spPr>
          <a:xfrm>
            <a:off x="509588" y="2371753"/>
            <a:ext cx="1577975" cy="1723539"/>
          </a:xfrm>
        </p:spPr>
        <p:txBody>
          <a:bodyPr/>
          <a:lstStyle>
            <a:lvl1pPr marL="0" indent="0" algn="ctr">
              <a:lnSpc>
                <a:spcPct val="100000"/>
              </a:lnSpc>
              <a:buNone/>
              <a:defRPr sz="1100"/>
            </a:lvl1pPr>
          </a:lstStyle>
          <a:p>
            <a:pPr lvl="0"/>
            <a:r>
              <a:rPr lang="en-US" dirty="0"/>
              <a:t>Click to edit Master text styles</a:t>
            </a:r>
          </a:p>
        </p:txBody>
      </p:sp>
      <p:sp>
        <p:nvSpPr>
          <p:cNvPr id="17" name="Text Placeholder 4">
            <a:extLst>
              <a:ext uri="{FF2B5EF4-FFF2-40B4-BE49-F238E27FC236}">
                <a16:creationId xmlns:a16="http://schemas.microsoft.com/office/drawing/2014/main" id="{648B47BE-650A-4D7C-9FDF-02EC336D652E}"/>
              </a:ext>
            </a:extLst>
          </p:cNvPr>
          <p:cNvSpPr>
            <a:spLocks noGrp="1"/>
          </p:cNvSpPr>
          <p:nvPr>
            <p:ph type="body" sz="quarter" idx="12"/>
          </p:nvPr>
        </p:nvSpPr>
        <p:spPr>
          <a:xfrm>
            <a:off x="2181225" y="2371753"/>
            <a:ext cx="1577975" cy="1723539"/>
          </a:xfrm>
        </p:spPr>
        <p:txBody>
          <a:bodyPr/>
          <a:lstStyle>
            <a:lvl1pPr marL="0" indent="0" algn="ctr">
              <a:lnSpc>
                <a:spcPct val="100000"/>
              </a:lnSpc>
              <a:buNone/>
              <a:defRPr sz="1100"/>
            </a:lvl1pPr>
          </a:lstStyle>
          <a:p>
            <a:pPr lvl="0"/>
            <a:r>
              <a:rPr lang="en-US" dirty="0"/>
              <a:t>Click to edit Master text styles</a:t>
            </a:r>
          </a:p>
        </p:txBody>
      </p:sp>
      <p:sp>
        <p:nvSpPr>
          <p:cNvPr id="18" name="Text Placeholder 4">
            <a:extLst>
              <a:ext uri="{FF2B5EF4-FFF2-40B4-BE49-F238E27FC236}">
                <a16:creationId xmlns:a16="http://schemas.microsoft.com/office/drawing/2014/main" id="{4FB495FF-F0EF-47BC-B89B-369495A6B342}"/>
              </a:ext>
            </a:extLst>
          </p:cNvPr>
          <p:cNvSpPr>
            <a:spLocks noGrp="1"/>
          </p:cNvSpPr>
          <p:nvPr>
            <p:ph type="body" sz="quarter" idx="13"/>
          </p:nvPr>
        </p:nvSpPr>
        <p:spPr>
          <a:xfrm>
            <a:off x="3832227" y="2371753"/>
            <a:ext cx="1577975" cy="1723539"/>
          </a:xfrm>
        </p:spPr>
        <p:txBody>
          <a:bodyPr/>
          <a:lstStyle>
            <a:lvl1pPr marL="0" indent="0" algn="ctr">
              <a:lnSpc>
                <a:spcPct val="100000"/>
              </a:lnSpc>
              <a:buNone/>
              <a:defRPr sz="1100"/>
            </a:lvl1pPr>
          </a:lstStyle>
          <a:p>
            <a:pPr lvl="0"/>
            <a:r>
              <a:rPr lang="en-US" dirty="0"/>
              <a:t>Click to edit Master text styles</a:t>
            </a:r>
          </a:p>
        </p:txBody>
      </p:sp>
      <p:sp>
        <p:nvSpPr>
          <p:cNvPr id="19" name="Text Placeholder 4">
            <a:extLst>
              <a:ext uri="{FF2B5EF4-FFF2-40B4-BE49-F238E27FC236}">
                <a16:creationId xmlns:a16="http://schemas.microsoft.com/office/drawing/2014/main" id="{E3D6A991-5D97-4205-9BE7-3C23297A0DD5}"/>
              </a:ext>
            </a:extLst>
          </p:cNvPr>
          <p:cNvSpPr>
            <a:spLocks noGrp="1"/>
          </p:cNvSpPr>
          <p:nvPr>
            <p:ph type="body" sz="quarter" idx="14"/>
          </p:nvPr>
        </p:nvSpPr>
        <p:spPr>
          <a:xfrm>
            <a:off x="5495133" y="2371752"/>
            <a:ext cx="1577975" cy="1723539"/>
          </a:xfrm>
        </p:spPr>
        <p:txBody>
          <a:bodyPr/>
          <a:lstStyle>
            <a:lvl1pPr marL="0" indent="0" algn="ctr">
              <a:lnSpc>
                <a:spcPct val="100000"/>
              </a:lnSpc>
              <a:buNone/>
              <a:defRPr sz="1100"/>
            </a:lvl1pPr>
          </a:lstStyle>
          <a:p>
            <a:pPr lvl="0"/>
            <a:r>
              <a:rPr lang="en-US" dirty="0"/>
              <a:t>Click to edit Master text styles</a:t>
            </a:r>
          </a:p>
        </p:txBody>
      </p:sp>
      <p:sp>
        <p:nvSpPr>
          <p:cNvPr id="20" name="Text Placeholder 4">
            <a:extLst>
              <a:ext uri="{FF2B5EF4-FFF2-40B4-BE49-F238E27FC236}">
                <a16:creationId xmlns:a16="http://schemas.microsoft.com/office/drawing/2014/main" id="{BF541D93-B082-45E8-9A1D-F4F15F28CFE9}"/>
              </a:ext>
            </a:extLst>
          </p:cNvPr>
          <p:cNvSpPr>
            <a:spLocks noGrp="1"/>
          </p:cNvSpPr>
          <p:nvPr>
            <p:ph type="body" sz="quarter" idx="15"/>
          </p:nvPr>
        </p:nvSpPr>
        <p:spPr>
          <a:xfrm>
            <a:off x="7142166" y="2371752"/>
            <a:ext cx="1577975" cy="1723539"/>
          </a:xfrm>
        </p:spPr>
        <p:txBody>
          <a:bodyPr/>
          <a:lstStyle>
            <a:lvl1pPr marL="0" indent="0" algn="ctr">
              <a:lnSpc>
                <a:spcPct val="100000"/>
              </a:lnSpc>
              <a:buNone/>
              <a:defRPr sz="1100"/>
            </a:lvl1pPr>
          </a:lstStyle>
          <a:p>
            <a:pPr lvl="0"/>
            <a:r>
              <a:rPr lang="en-US" dirty="0"/>
              <a:t>Click to edit Master text styles</a:t>
            </a:r>
          </a:p>
        </p:txBody>
      </p:sp>
    </p:spTree>
    <p:extLst>
      <p:ext uri="{BB962C8B-B14F-4D97-AF65-F5344CB8AC3E}">
        <p14:creationId xmlns:p14="http://schemas.microsoft.com/office/powerpoint/2010/main" val="241951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27461FB3-A956-4E57-9882-DD091DB14B43}"/>
              </a:ext>
            </a:extLst>
          </p:cNvPr>
          <p:cNvSpPr>
            <a:spLocks noGrp="1"/>
          </p:cNvSpPr>
          <p:nvPr>
            <p:ph type="title"/>
          </p:nvPr>
        </p:nvSpPr>
        <p:spPr>
          <a:xfrm>
            <a:off x="364125" y="11062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21255372-8409-46C3-A9B5-78ADF0552C61}"/>
              </a:ext>
            </a:extLst>
          </p:cNvPr>
          <p:cNvSpPr>
            <a:spLocks noGrp="1"/>
          </p:cNvSpPr>
          <p:nvPr>
            <p:ph type="body" sz="quarter" idx="10"/>
          </p:nvPr>
        </p:nvSpPr>
        <p:spPr>
          <a:xfrm>
            <a:off x="571198" y="2047425"/>
            <a:ext cx="7426027" cy="1989588"/>
          </a:xfrm>
        </p:spPr>
        <p:txBody>
          <a:bodyPr/>
          <a:lstStyle>
            <a:lvl1pPr marL="0" indent="0">
              <a:lnSpc>
                <a:spcPct val="100000"/>
              </a:lnSpc>
              <a:buNone/>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F529EA6B-0D0D-40FB-864D-2C65BCD7944D}"/>
              </a:ext>
            </a:extLst>
          </p:cNvPr>
          <p:cNvSpPr>
            <a:spLocks noGrp="1"/>
          </p:cNvSpPr>
          <p:nvPr>
            <p:ph type="body" sz="quarter" idx="11"/>
          </p:nvPr>
        </p:nvSpPr>
        <p:spPr>
          <a:xfrm>
            <a:off x="567425" y="4344189"/>
            <a:ext cx="7426325" cy="387836"/>
          </a:xfrm>
        </p:spPr>
        <p:txBody>
          <a:bodyPr/>
          <a:lstStyle>
            <a:lvl1pPr marL="0" indent="0">
              <a:lnSpc>
                <a:spcPct val="100000"/>
              </a:lnSpc>
              <a:buNone/>
              <a:defRPr sz="1300"/>
            </a:lvl1pPr>
            <a:lvl2pPr marL="596900" indent="0">
              <a:buNone/>
              <a:defRPr/>
            </a:lvl2pPr>
          </a:lstStyle>
          <a:p>
            <a:pPr lvl="0"/>
            <a:endParaRPr lang="en-US" dirty="0"/>
          </a:p>
        </p:txBody>
      </p:sp>
    </p:spTree>
    <p:extLst>
      <p:ext uri="{BB962C8B-B14F-4D97-AF65-F5344CB8AC3E}">
        <p14:creationId xmlns:p14="http://schemas.microsoft.com/office/powerpoint/2010/main" val="428229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4ACEEF50-808B-45DE-A3B9-94F0AC42858D}"/>
              </a:ext>
            </a:extLst>
          </p:cNvPr>
          <p:cNvSpPr>
            <a:spLocks noGrp="1"/>
          </p:cNvSpPr>
          <p:nvPr>
            <p:ph type="title"/>
          </p:nvPr>
        </p:nvSpPr>
        <p:spPr>
          <a:xfrm>
            <a:off x="362500" y="5720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DB6A30CF-4520-4AFE-B36C-0EA24DBF5A29}"/>
              </a:ext>
            </a:extLst>
          </p:cNvPr>
          <p:cNvSpPr>
            <a:spLocks noGrp="1"/>
          </p:cNvSpPr>
          <p:nvPr>
            <p:ph type="body" sz="quarter" idx="10"/>
          </p:nvPr>
        </p:nvSpPr>
        <p:spPr>
          <a:xfrm>
            <a:off x="688975" y="1473200"/>
            <a:ext cx="6853238" cy="2963863"/>
          </a:xfrm>
        </p:spPr>
        <p:txBody>
          <a:bodyPr/>
          <a:lstStyle>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2860680394"/>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43"/>
        <p:cNvGrpSpPr/>
        <p:nvPr/>
      </p:nvGrpSpPr>
      <p:grpSpPr>
        <a:xfrm>
          <a:off x="0" y="0"/>
          <a:ext cx="0" cy="0"/>
          <a:chOff x="0" y="0"/>
          <a:chExt cx="0" cy="0"/>
        </a:xfrm>
      </p:grpSpPr>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33468F20-6A66-41F0-A211-10BF17B17EB9}"/>
              </a:ext>
            </a:extLst>
          </p:cNvPr>
          <p:cNvSpPr>
            <a:spLocks noGrp="1"/>
          </p:cNvSpPr>
          <p:nvPr>
            <p:ph type="title"/>
          </p:nvPr>
        </p:nvSpPr>
        <p:spPr>
          <a:xfrm>
            <a:off x="362500" y="4196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CB72939A-E531-40F6-8D76-36F492C9A3D6}"/>
              </a:ext>
            </a:extLst>
          </p:cNvPr>
          <p:cNvSpPr>
            <a:spLocks noGrp="1"/>
          </p:cNvSpPr>
          <p:nvPr>
            <p:ph type="body" sz="quarter" idx="10"/>
          </p:nvPr>
        </p:nvSpPr>
        <p:spPr>
          <a:xfrm>
            <a:off x="564398" y="1358900"/>
            <a:ext cx="4248901" cy="3276600"/>
          </a:xfrm>
        </p:spPr>
        <p:txBody>
          <a:bodyPr/>
          <a:lstStyle/>
          <a:p>
            <a:pPr lvl="0"/>
            <a:r>
              <a:rPr lang="en-US" dirty="0"/>
              <a:t>Click to edit Master text styles</a:t>
            </a:r>
          </a:p>
          <a:p>
            <a:pPr lvl="1"/>
            <a:r>
              <a:rPr lang="en-US" dirty="0"/>
              <a:t>Second level</a:t>
            </a:r>
          </a:p>
        </p:txBody>
      </p:sp>
      <p:sp>
        <p:nvSpPr>
          <p:cNvPr id="12" name="Text Placeholder 3">
            <a:extLst>
              <a:ext uri="{FF2B5EF4-FFF2-40B4-BE49-F238E27FC236}">
                <a16:creationId xmlns:a16="http://schemas.microsoft.com/office/drawing/2014/main" id="{08E7AB59-8DF3-40FE-BA75-CD44AF77CCBA}"/>
              </a:ext>
            </a:extLst>
          </p:cNvPr>
          <p:cNvSpPr>
            <a:spLocks noGrp="1"/>
          </p:cNvSpPr>
          <p:nvPr>
            <p:ph type="body" sz="quarter" idx="11"/>
          </p:nvPr>
        </p:nvSpPr>
        <p:spPr>
          <a:xfrm>
            <a:off x="4895099" y="1352575"/>
            <a:ext cx="3029701" cy="3276600"/>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6167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70"/>
        <p:cNvGrpSpPr/>
        <p:nvPr/>
      </p:nvGrpSpPr>
      <p:grpSpPr>
        <a:xfrm>
          <a:off x="0" y="0"/>
          <a:ext cx="0" cy="0"/>
          <a:chOff x="0" y="0"/>
          <a:chExt cx="0" cy="0"/>
        </a:xfrm>
      </p:grpSpPr>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4" name="Text Placeholder 3">
            <a:extLst>
              <a:ext uri="{FF2B5EF4-FFF2-40B4-BE49-F238E27FC236}">
                <a16:creationId xmlns:a16="http://schemas.microsoft.com/office/drawing/2014/main" id="{1A83A4F2-CC3F-46A7-BC18-CCF235C063AD}"/>
              </a:ext>
            </a:extLst>
          </p:cNvPr>
          <p:cNvSpPr>
            <a:spLocks noGrp="1"/>
          </p:cNvSpPr>
          <p:nvPr>
            <p:ph type="body" sz="quarter" idx="10"/>
          </p:nvPr>
        </p:nvSpPr>
        <p:spPr>
          <a:xfrm>
            <a:off x="612625" y="1469950"/>
            <a:ext cx="6610500" cy="1197050"/>
          </a:xfrm>
        </p:spPr>
        <p:txBody>
          <a:bodyPr/>
          <a:lstStyle>
            <a:lvl1pPr marL="0" indent="0">
              <a:buNone/>
              <a:defRPr/>
            </a:lvl1pPr>
          </a:lstStyle>
          <a:p>
            <a:pPr lvl="0"/>
            <a:r>
              <a:rPr lang="en-US" dirty="0"/>
              <a:t>Click to edit Master text styles</a:t>
            </a:r>
          </a:p>
        </p:txBody>
      </p:sp>
      <p:sp>
        <p:nvSpPr>
          <p:cNvPr id="13" name="Text Placeholder 3">
            <a:extLst>
              <a:ext uri="{FF2B5EF4-FFF2-40B4-BE49-F238E27FC236}">
                <a16:creationId xmlns:a16="http://schemas.microsoft.com/office/drawing/2014/main" id="{C6DE7236-3E8C-4F0B-BB1A-D3F7559987E9}"/>
              </a:ext>
            </a:extLst>
          </p:cNvPr>
          <p:cNvSpPr>
            <a:spLocks noGrp="1"/>
          </p:cNvSpPr>
          <p:nvPr>
            <p:ph type="body" sz="quarter" idx="11"/>
          </p:nvPr>
        </p:nvSpPr>
        <p:spPr>
          <a:xfrm>
            <a:off x="603238" y="3674620"/>
            <a:ext cx="6610500" cy="371600"/>
          </a:xfrm>
        </p:spPr>
        <p:txBody>
          <a:bodyPr/>
          <a:lstStyle>
            <a:lvl1pPr marL="0" indent="0">
              <a:lnSpc>
                <a:spcPct val="100000"/>
              </a:lnSpc>
              <a:buNone/>
              <a:defRPr sz="1300"/>
            </a:lvl1pPr>
          </a:lstStyle>
          <a:p>
            <a:pPr lvl="0"/>
            <a:endParaRPr lang="en-US" dirty="0"/>
          </a:p>
        </p:txBody>
      </p:sp>
      <p:sp>
        <p:nvSpPr>
          <p:cNvPr id="5" name="Title 4">
            <a:extLst>
              <a:ext uri="{FF2B5EF4-FFF2-40B4-BE49-F238E27FC236}">
                <a16:creationId xmlns:a16="http://schemas.microsoft.com/office/drawing/2014/main" id="{F35C835B-32CE-498C-BA2F-983CE5CC19F3}"/>
              </a:ext>
            </a:extLst>
          </p:cNvPr>
          <p:cNvSpPr>
            <a:spLocks noGrp="1"/>
          </p:cNvSpPr>
          <p:nvPr>
            <p:ph type="title" hasCustomPrompt="1"/>
          </p:nvPr>
        </p:nvSpPr>
        <p:spPr>
          <a:xfrm>
            <a:off x="362500" y="508525"/>
            <a:ext cx="8520600" cy="572700"/>
          </a:xfrm>
        </p:spPr>
        <p:txBody>
          <a:bodyPr/>
          <a:lstStyle>
            <a:lvl1pPr>
              <a:defRPr/>
            </a:lvl1pPr>
          </a:lstStyle>
          <a:p>
            <a:r>
              <a:rPr lang="en-US" dirty="0"/>
              <a:t> </a:t>
            </a:r>
          </a:p>
        </p:txBody>
      </p:sp>
    </p:spTree>
    <p:extLst>
      <p:ext uri="{BB962C8B-B14F-4D97-AF65-F5344CB8AC3E}">
        <p14:creationId xmlns:p14="http://schemas.microsoft.com/office/powerpoint/2010/main" val="288070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None/>
              <a:defRPr sz="2800" b="1">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649" r:id="rId22"/>
    <p:sldLayoutId id="2147483651" r:id="rId23"/>
    <p:sldLayoutId id="2147483653" r:id="rId24"/>
    <p:sldLayoutId id="2147483656" r:id="rId25"/>
    <p:sldLayoutId id="2147483661" r:id="rId26"/>
    <p:sldLayoutId id="2147483662" r:id="rId27"/>
    <p:sldLayoutId id="2147483663" r:id="rId28"/>
    <p:sldLayoutId id="2147483664" r:id="rId29"/>
    <p:sldLayoutId id="2147483667" r:id="rId30"/>
    <p:sldLayoutId id="2147483668" r:id="rId31"/>
    <p:sldLayoutId id="2147483669" r:id="rId32"/>
    <p:sldLayoutId id="2147483670" r:id="rId33"/>
    <p:sldLayoutId id="2147483671" r:id="rId34"/>
    <p:sldLayoutId id="2147483676" r:id="rId35"/>
    <p:sldLayoutId id="2147483677" r:id="rId36"/>
    <p:sldLayoutId id="2147483678" r:id="rId37"/>
    <p:sldLayoutId id="2147483679" r:id="rId38"/>
    <p:sldLayoutId id="2147483680" r:id="rId39"/>
    <p:sldLayoutId id="2147483681"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psychiatry.ucsf.edu/coronavirus/webinars" TargetMode="External"/><Relationship Id="rId2" Type="http://schemas.openxmlformats.org/officeDocument/2006/relationships/hyperlink" Target="https://www.youtube.com/watch?v=SWLmnHB4rLY" TargetMode="External"/><Relationship Id="rId1" Type="http://schemas.openxmlformats.org/officeDocument/2006/relationships/slideLayout" Target="../slideLayouts/slideLayout21.xml"/><Relationship Id="rId5" Type="http://schemas.openxmlformats.org/officeDocument/2006/relationships/hyperlink" Target="https://www.theschwartzcenter.org/programs/schwartz-rounds" TargetMode="External"/><Relationship Id="rId4" Type="http://schemas.openxmlformats.org/officeDocument/2006/relationships/hyperlink" Target="https://www.youtube.com/watch?v=oLMUpedTQ5Q&amp;list=PLWXu8EHZjBYoujTb4kBvNU8bhzNlFvEzV&amp;index=9&amp;t=0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M9V3fB_AJZI&amp;list=PLWXu8EHZjBYoujTb4kBvNU8bhzNlFvEzV&amp;index=5" TargetMode="External"/><Relationship Id="rId2" Type="http://schemas.openxmlformats.org/officeDocument/2006/relationships/hyperlink" Target="https://vimeo.com/583813760" TargetMode="Externa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hyperlink" Target="https://nam.edu/wp-content/uploads/2020/07/WGR-Clinician-Burnout-Slides.pdf"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7031-84AC-4CDE-97BF-AFD9362F024E}"/>
              </a:ext>
            </a:extLst>
          </p:cNvPr>
          <p:cNvSpPr>
            <a:spLocks noGrp="1"/>
          </p:cNvSpPr>
          <p:nvPr>
            <p:ph type="title"/>
          </p:nvPr>
        </p:nvSpPr>
        <p:spPr/>
        <p:txBody>
          <a:bodyPr/>
          <a:lstStyle/>
          <a:p>
            <a:r>
              <a:rPr lang="en" dirty="0"/>
              <a:t>Supporting Title X Staff Resiliency to Address Burnout</a:t>
            </a:r>
            <a:endParaRPr lang="en-US" dirty="0"/>
          </a:p>
        </p:txBody>
      </p:sp>
      <p:sp>
        <p:nvSpPr>
          <p:cNvPr id="3" name="Text Placeholder 2">
            <a:extLst>
              <a:ext uri="{FF2B5EF4-FFF2-40B4-BE49-F238E27FC236}">
                <a16:creationId xmlns:a16="http://schemas.microsoft.com/office/drawing/2014/main" id="{BA472386-DE1A-422A-A088-3C9E41C71524}"/>
              </a:ext>
            </a:extLst>
          </p:cNvPr>
          <p:cNvSpPr>
            <a:spLocks noGrp="1"/>
          </p:cNvSpPr>
          <p:nvPr>
            <p:ph type="body" sz="quarter" idx="10"/>
          </p:nvPr>
        </p:nvSpPr>
        <p:spPr/>
        <p:txBody>
          <a:bodyPr/>
          <a:lstStyle/>
          <a:p>
            <a:pPr lvl="0">
              <a:spcAft>
                <a:spcPts val="2400"/>
              </a:spcAft>
              <a:buClr>
                <a:schemeClr val="dk1"/>
              </a:buClr>
              <a:buSzPts val="1100"/>
            </a:pPr>
            <a:r>
              <a:rPr lang="en-US" dirty="0"/>
              <a:t>September 29, 2021</a:t>
            </a:r>
          </a:p>
          <a:p>
            <a:pPr lvl="0">
              <a:buClr>
                <a:schemeClr val="dk1"/>
              </a:buClr>
              <a:buSzPts val="1100"/>
            </a:pPr>
            <a:r>
              <a:rPr lang="en-US" dirty="0"/>
              <a:t>Emma Ansara, RN, MS, MA, FNP-C</a:t>
            </a:r>
          </a:p>
          <a:p>
            <a:pPr lvl="0">
              <a:buClr>
                <a:schemeClr val="dk1"/>
              </a:buClr>
              <a:buSzPts val="1100"/>
            </a:pPr>
            <a:r>
              <a:rPr lang="en-US" dirty="0"/>
              <a:t>Amanda Ryder, MPH</a:t>
            </a:r>
          </a:p>
        </p:txBody>
      </p:sp>
    </p:spTree>
    <p:extLst>
      <p:ext uri="{BB962C8B-B14F-4D97-AF65-F5344CB8AC3E}">
        <p14:creationId xmlns:p14="http://schemas.microsoft.com/office/powerpoint/2010/main" val="71954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87FD99-5257-4864-B05A-7FF57A361195}"/>
              </a:ext>
            </a:extLst>
          </p:cNvPr>
          <p:cNvSpPr>
            <a:spLocks noGrp="1"/>
          </p:cNvSpPr>
          <p:nvPr>
            <p:ph type="title"/>
          </p:nvPr>
        </p:nvSpPr>
        <p:spPr/>
        <p:txBody>
          <a:bodyPr/>
          <a:lstStyle/>
          <a:p>
            <a:r>
              <a:rPr lang="en-US" dirty="0"/>
              <a:t>Moral Suffering</a:t>
            </a:r>
          </a:p>
        </p:txBody>
      </p:sp>
      <p:sp>
        <p:nvSpPr>
          <p:cNvPr id="2" name="Text Placeholder 1">
            <a:extLst>
              <a:ext uri="{FF2B5EF4-FFF2-40B4-BE49-F238E27FC236}">
                <a16:creationId xmlns:a16="http://schemas.microsoft.com/office/drawing/2014/main" id="{AC319453-B930-4ED6-A208-592F0B813CF8}"/>
              </a:ext>
            </a:extLst>
          </p:cNvPr>
          <p:cNvSpPr>
            <a:spLocks noGrp="1"/>
          </p:cNvSpPr>
          <p:nvPr>
            <p:ph type="body" sz="quarter" idx="10"/>
          </p:nvPr>
        </p:nvSpPr>
        <p:spPr/>
        <p:txBody>
          <a:bodyPr/>
          <a:lstStyle/>
          <a:p>
            <a:r>
              <a:rPr lang="en-US" dirty="0"/>
              <a:t>“The harm we experience when we participate in or are exposed to actions that transgress our tenants of basic human goodness.”</a:t>
            </a:r>
          </a:p>
        </p:txBody>
      </p:sp>
      <p:sp>
        <p:nvSpPr>
          <p:cNvPr id="3" name="Text Placeholder 2">
            <a:extLst>
              <a:ext uri="{FF2B5EF4-FFF2-40B4-BE49-F238E27FC236}">
                <a16:creationId xmlns:a16="http://schemas.microsoft.com/office/drawing/2014/main" id="{3EC10C42-1B1F-4748-B628-F766E69453B1}"/>
              </a:ext>
            </a:extLst>
          </p:cNvPr>
          <p:cNvSpPr>
            <a:spLocks noGrp="1"/>
          </p:cNvSpPr>
          <p:nvPr>
            <p:ph type="body" sz="quarter" idx="11"/>
          </p:nvPr>
        </p:nvSpPr>
        <p:spPr/>
        <p:txBody>
          <a:bodyPr/>
          <a:lstStyle/>
          <a:p>
            <a:r>
              <a:rPr lang="en-US" dirty="0">
                <a:solidFill>
                  <a:srgbClr val="666666"/>
                </a:solidFill>
              </a:rPr>
              <a:t>Halifax 2020</a:t>
            </a:r>
          </a:p>
        </p:txBody>
      </p:sp>
    </p:spTree>
    <p:extLst>
      <p:ext uri="{BB962C8B-B14F-4D97-AF65-F5344CB8AC3E}">
        <p14:creationId xmlns:p14="http://schemas.microsoft.com/office/powerpoint/2010/main" val="159907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D705-DCB3-44BC-BC84-54F56B4A3E53}"/>
              </a:ext>
            </a:extLst>
          </p:cNvPr>
          <p:cNvSpPr>
            <a:spLocks noGrp="1"/>
          </p:cNvSpPr>
          <p:nvPr>
            <p:ph type="title"/>
          </p:nvPr>
        </p:nvSpPr>
        <p:spPr/>
        <p:txBody>
          <a:bodyPr/>
          <a:lstStyle/>
          <a:p>
            <a:r>
              <a:rPr lang="en" dirty="0"/>
              <a:t>COVID 19: Community-Level Trauma</a:t>
            </a:r>
            <a:endParaRPr lang="en-US" dirty="0"/>
          </a:p>
        </p:txBody>
      </p:sp>
      <p:sp>
        <p:nvSpPr>
          <p:cNvPr id="3" name="Text Placeholder 2">
            <a:extLst>
              <a:ext uri="{FF2B5EF4-FFF2-40B4-BE49-F238E27FC236}">
                <a16:creationId xmlns:a16="http://schemas.microsoft.com/office/drawing/2014/main" id="{51F6E54A-8583-4CFC-BF5E-9EB378B91BA1}"/>
              </a:ext>
            </a:extLst>
          </p:cNvPr>
          <p:cNvSpPr>
            <a:spLocks noGrp="1"/>
          </p:cNvSpPr>
          <p:nvPr>
            <p:ph type="body" sz="quarter" idx="10"/>
          </p:nvPr>
        </p:nvSpPr>
        <p:spPr/>
        <p:txBody>
          <a:bodyPr/>
          <a:lstStyle/>
          <a:p>
            <a:pPr lvl="0"/>
            <a:r>
              <a:rPr lang="en-US" dirty="0"/>
              <a:t>Uneven impact of the virus.</a:t>
            </a:r>
          </a:p>
          <a:p>
            <a:pPr lvl="0"/>
            <a:r>
              <a:rPr lang="en-US" dirty="0"/>
              <a:t>Infectious disease interacts with chronic diseases in the context of significant social inequality.</a:t>
            </a:r>
          </a:p>
          <a:p>
            <a:pPr lvl="0">
              <a:spcAft>
                <a:spcPts val="11400"/>
              </a:spcAft>
            </a:pPr>
            <a:r>
              <a:rPr lang="en-US" dirty="0"/>
              <a:t>Demands a reckoning with historical racism, politicization of science.</a:t>
            </a:r>
          </a:p>
          <a:p>
            <a:pPr marL="114300" indent="0">
              <a:buNone/>
            </a:pPr>
            <a:r>
              <a:rPr lang="en-US" sz="1300" dirty="0">
                <a:solidFill>
                  <a:srgbClr val="666666"/>
                </a:solidFill>
              </a:rPr>
              <a:t>Horton 2020</a:t>
            </a:r>
          </a:p>
        </p:txBody>
      </p:sp>
    </p:spTree>
    <p:extLst>
      <p:ext uri="{BB962C8B-B14F-4D97-AF65-F5344CB8AC3E}">
        <p14:creationId xmlns:p14="http://schemas.microsoft.com/office/powerpoint/2010/main" val="272649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3E3F-71DB-43E6-853A-277E79B103D5}"/>
              </a:ext>
            </a:extLst>
          </p:cNvPr>
          <p:cNvSpPr>
            <a:spLocks noGrp="1"/>
          </p:cNvSpPr>
          <p:nvPr>
            <p:ph type="title"/>
          </p:nvPr>
        </p:nvSpPr>
        <p:spPr/>
        <p:txBody>
          <a:bodyPr/>
          <a:lstStyle/>
          <a:p>
            <a:r>
              <a:rPr lang="en" dirty="0"/>
              <a:t>Title X Grantees’ Experience </a:t>
            </a:r>
            <a:br>
              <a:rPr lang="en" dirty="0"/>
            </a:br>
            <a:r>
              <a:rPr lang="en" dirty="0"/>
              <a:t>of Burnout</a:t>
            </a:r>
            <a:endParaRPr lang="en-US" dirty="0"/>
          </a:p>
        </p:txBody>
      </p:sp>
      <p:sp>
        <p:nvSpPr>
          <p:cNvPr id="3" name="Text Placeholder 2">
            <a:extLst>
              <a:ext uri="{FF2B5EF4-FFF2-40B4-BE49-F238E27FC236}">
                <a16:creationId xmlns:a16="http://schemas.microsoft.com/office/drawing/2014/main" id="{79F7E8E3-EDFD-4124-BB82-12DF63026F23}"/>
              </a:ext>
            </a:extLst>
          </p:cNvPr>
          <p:cNvSpPr>
            <a:spLocks noGrp="1"/>
          </p:cNvSpPr>
          <p:nvPr>
            <p:ph type="body" sz="quarter" idx="10"/>
          </p:nvPr>
        </p:nvSpPr>
        <p:spPr/>
        <p:txBody>
          <a:bodyPr/>
          <a:lstStyle/>
          <a:p>
            <a:pPr lvl="0"/>
            <a:r>
              <a:rPr lang="en-US" dirty="0"/>
              <a:t>Fluctuating roles and added responsibilities due to COVID-19.</a:t>
            </a:r>
          </a:p>
          <a:p>
            <a:pPr lvl="0"/>
            <a:r>
              <a:rPr lang="en-US" dirty="0"/>
              <a:t>Title X Program uncertainty, including frequent policy/rule changes and funding cycles.</a:t>
            </a:r>
          </a:p>
          <a:p>
            <a:pPr lvl="0"/>
            <a:r>
              <a:rPr lang="en-US" dirty="0"/>
              <a:t>Staffing: high rates of turnover, inadequate staffing.</a:t>
            </a:r>
          </a:p>
          <a:p>
            <a:pPr lvl="0"/>
            <a:r>
              <a:rPr lang="en-US" dirty="0"/>
              <a:t>Isolation: impact of virtual/remote work and working alone.</a:t>
            </a:r>
          </a:p>
          <a:p>
            <a:pPr lvl="0"/>
            <a:r>
              <a:rPr lang="en-US" dirty="0"/>
              <a:t>Client mental health needs and their impact on Title X staff.</a:t>
            </a:r>
          </a:p>
          <a:p>
            <a:pPr lvl="0"/>
            <a:r>
              <a:rPr lang="en-US" dirty="0"/>
              <a:t>Porous boundaries between personal/professional spheres, in particular for working women.</a:t>
            </a:r>
          </a:p>
        </p:txBody>
      </p:sp>
    </p:spTree>
    <p:extLst>
      <p:ext uri="{BB962C8B-B14F-4D97-AF65-F5344CB8AC3E}">
        <p14:creationId xmlns:p14="http://schemas.microsoft.com/office/powerpoint/2010/main" val="319257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CDCC-B435-4D60-BA10-192F141D408D}"/>
              </a:ext>
            </a:extLst>
          </p:cNvPr>
          <p:cNvSpPr>
            <a:spLocks noGrp="1"/>
          </p:cNvSpPr>
          <p:nvPr>
            <p:ph type="title"/>
          </p:nvPr>
        </p:nvSpPr>
        <p:spPr/>
        <p:txBody>
          <a:bodyPr/>
          <a:lstStyle/>
          <a:p>
            <a:r>
              <a:rPr lang="en" dirty="0"/>
              <a:t>Many Opportunities to Influence Burnout</a:t>
            </a:r>
            <a:endParaRPr lang="en-US" dirty="0"/>
          </a:p>
        </p:txBody>
      </p:sp>
      <p:sp>
        <p:nvSpPr>
          <p:cNvPr id="3" name="Text Placeholder 2">
            <a:extLst>
              <a:ext uri="{FF2B5EF4-FFF2-40B4-BE49-F238E27FC236}">
                <a16:creationId xmlns:a16="http://schemas.microsoft.com/office/drawing/2014/main" id="{0993E131-7533-47FB-9619-C494987786A4}"/>
              </a:ext>
            </a:extLst>
          </p:cNvPr>
          <p:cNvSpPr>
            <a:spLocks noGrp="1"/>
          </p:cNvSpPr>
          <p:nvPr>
            <p:ph type="body" sz="quarter" idx="10"/>
          </p:nvPr>
        </p:nvSpPr>
        <p:spPr/>
        <p:txBody>
          <a:bodyPr/>
          <a:lstStyle/>
          <a:p>
            <a:pPr lvl="0"/>
            <a:r>
              <a:rPr lang="en-US" dirty="0"/>
              <a:t>Acknowledge and assess the problem.</a:t>
            </a:r>
          </a:p>
          <a:p>
            <a:pPr lvl="0"/>
            <a:r>
              <a:rPr lang="en-US" dirty="0"/>
              <a:t>Harness the power of leadership.</a:t>
            </a:r>
          </a:p>
          <a:p>
            <a:pPr lvl="0"/>
            <a:r>
              <a:rPr lang="en-US" dirty="0"/>
              <a:t>Develop and implement targeted work unit interventions.</a:t>
            </a:r>
          </a:p>
          <a:p>
            <a:pPr lvl="0"/>
            <a:r>
              <a:rPr lang="en-US" dirty="0"/>
              <a:t>Cultivate community at work.</a:t>
            </a:r>
          </a:p>
          <a:p>
            <a:pPr lvl="0"/>
            <a:r>
              <a:rPr lang="en-US" dirty="0"/>
              <a:t>Use rewards and incentives wisely.</a:t>
            </a:r>
          </a:p>
          <a:p>
            <a:pPr lvl="0"/>
            <a:r>
              <a:rPr lang="en-US" dirty="0"/>
              <a:t>Align values and strengthen culture.</a:t>
            </a:r>
          </a:p>
          <a:p>
            <a:pPr lvl="0"/>
            <a:r>
              <a:rPr lang="en-US" dirty="0"/>
              <a:t>Promote flexibility and work-life integration.</a:t>
            </a:r>
          </a:p>
          <a:p>
            <a:pPr lvl="0"/>
            <a:r>
              <a:rPr lang="en-US" dirty="0"/>
              <a:t>Provide resources to promote resilience and self-care.</a:t>
            </a:r>
          </a:p>
          <a:p>
            <a:pPr lvl="0"/>
            <a:r>
              <a:rPr lang="en-US" dirty="0"/>
              <a:t>Facilitate and fund organizational science.</a:t>
            </a:r>
            <a:endParaRPr lang="en-US" sz="1300" dirty="0">
              <a:solidFill>
                <a:srgbClr val="666666"/>
              </a:solidFill>
            </a:endParaRPr>
          </a:p>
          <a:p>
            <a:pPr marL="0" lvl="0" indent="0">
              <a:spcBef>
                <a:spcPts val="1600"/>
              </a:spcBef>
              <a:buClr>
                <a:schemeClr val="dk1"/>
              </a:buClr>
              <a:buSzPts val="1100"/>
              <a:buNone/>
            </a:pPr>
            <a:r>
              <a:rPr lang="en-US" sz="1300" dirty="0">
                <a:solidFill>
                  <a:srgbClr val="666666"/>
                </a:solidFill>
              </a:rPr>
              <a:t>Mack 2020</a:t>
            </a:r>
            <a:endParaRPr lang="en-US" dirty="0"/>
          </a:p>
        </p:txBody>
      </p:sp>
    </p:spTree>
    <p:extLst>
      <p:ext uri="{BB962C8B-B14F-4D97-AF65-F5344CB8AC3E}">
        <p14:creationId xmlns:p14="http://schemas.microsoft.com/office/powerpoint/2010/main" val="33179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2737-C2C1-497A-A6D3-471CC703FA24}"/>
              </a:ext>
            </a:extLst>
          </p:cNvPr>
          <p:cNvSpPr>
            <a:spLocks noGrp="1"/>
          </p:cNvSpPr>
          <p:nvPr>
            <p:ph type="title"/>
          </p:nvPr>
        </p:nvSpPr>
        <p:spPr/>
        <p:txBody>
          <a:bodyPr/>
          <a:lstStyle/>
          <a:p>
            <a:r>
              <a:rPr lang="en" dirty="0"/>
              <a:t>Opportunities to Influence Burnout</a:t>
            </a:r>
            <a:endParaRPr lang="en-US" dirty="0"/>
          </a:p>
        </p:txBody>
      </p:sp>
      <p:sp>
        <p:nvSpPr>
          <p:cNvPr id="3" name="Text Placeholder 2">
            <a:extLst>
              <a:ext uri="{FF2B5EF4-FFF2-40B4-BE49-F238E27FC236}">
                <a16:creationId xmlns:a16="http://schemas.microsoft.com/office/drawing/2014/main" id="{6CF6B22F-7F7F-496D-865F-EBBAD35DD529}"/>
              </a:ext>
            </a:extLst>
          </p:cNvPr>
          <p:cNvSpPr>
            <a:spLocks noGrp="1"/>
          </p:cNvSpPr>
          <p:nvPr>
            <p:ph type="body" sz="quarter" idx="10"/>
          </p:nvPr>
        </p:nvSpPr>
        <p:spPr/>
        <p:txBody>
          <a:bodyPr/>
          <a:lstStyle/>
          <a:p>
            <a:pPr lvl="0">
              <a:spcAft>
                <a:spcPts val="15600"/>
              </a:spcAft>
              <a:buClr>
                <a:schemeClr val="dk1"/>
              </a:buClr>
            </a:pPr>
            <a:r>
              <a:rPr lang="en-US" dirty="0"/>
              <a:t>What are ways that organizations can support resilience through relationship with others?</a:t>
            </a:r>
          </a:p>
          <a:p>
            <a:pPr lvl="0">
              <a:spcAft>
                <a:spcPts val="1600"/>
              </a:spcAft>
              <a:buClr>
                <a:schemeClr val="dk1"/>
              </a:buClr>
              <a:buSzPts val="1100"/>
            </a:pPr>
            <a:r>
              <a:rPr lang="en-US" sz="1300" dirty="0">
                <a:solidFill>
                  <a:srgbClr val="666666"/>
                </a:solidFill>
              </a:rPr>
              <a:t>Jinpa 2020</a:t>
            </a:r>
          </a:p>
        </p:txBody>
      </p:sp>
    </p:spTree>
    <p:extLst>
      <p:ext uri="{BB962C8B-B14F-4D97-AF65-F5344CB8AC3E}">
        <p14:creationId xmlns:p14="http://schemas.microsoft.com/office/powerpoint/2010/main" val="229915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6C4E-745D-4E69-BF57-8B62C933FD57}"/>
              </a:ext>
            </a:extLst>
          </p:cNvPr>
          <p:cNvSpPr>
            <a:spLocks noGrp="1"/>
          </p:cNvSpPr>
          <p:nvPr>
            <p:ph type="title"/>
          </p:nvPr>
        </p:nvSpPr>
        <p:spPr/>
        <p:txBody>
          <a:bodyPr/>
          <a:lstStyle/>
          <a:p>
            <a:r>
              <a:rPr lang="en" dirty="0"/>
              <a:t>Compassion</a:t>
            </a:r>
            <a:endParaRPr lang="en-US" dirty="0"/>
          </a:p>
        </p:txBody>
      </p:sp>
      <p:sp>
        <p:nvSpPr>
          <p:cNvPr id="3" name="Text Placeholder 2">
            <a:extLst>
              <a:ext uri="{FF2B5EF4-FFF2-40B4-BE49-F238E27FC236}">
                <a16:creationId xmlns:a16="http://schemas.microsoft.com/office/drawing/2014/main" id="{C44A5E74-FE1A-45A2-8A23-AC09C01D3672}"/>
              </a:ext>
            </a:extLst>
          </p:cNvPr>
          <p:cNvSpPr>
            <a:spLocks noGrp="1"/>
          </p:cNvSpPr>
          <p:nvPr>
            <p:ph type="body" sz="quarter" idx="10"/>
          </p:nvPr>
        </p:nvSpPr>
        <p:spPr/>
        <p:txBody>
          <a:bodyPr/>
          <a:lstStyle/>
          <a:p>
            <a:pPr lvl="0"/>
            <a:r>
              <a:rPr lang="en-US" dirty="0"/>
              <a:t>Capacity to attend to the experience of others.</a:t>
            </a:r>
          </a:p>
          <a:p>
            <a:pPr lvl="0"/>
            <a:r>
              <a:rPr lang="en-US" dirty="0"/>
              <a:t>Feeling of concern for others.</a:t>
            </a:r>
          </a:p>
          <a:p>
            <a:pPr lvl="0"/>
            <a:r>
              <a:rPr lang="en-US" dirty="0"/>
              <a:t>Sense of what will serve others.</a:t>
            </a:r>
          </a:p>
          <a:p>
            <a:pPr lvl="0">
              <a:spcAft>
                <a:spcPts val="9000"/>
              </a:spcAft>
            </a:pPr>
            <a:r>
              <a:rPr lang="en-US" dirty="0"/>
              <a:t>Opportunity to act in service of others.</a:t>
            </a:r>
          </a:p>
          <a:p>
            <a:pPr marL="0" lvl="0" indent="0">
              <a:buNone/>
            </a:pPr>
            <a:r>
              <a:rPr lang="en-US" sz="1300" dirty="0">
                <a:solidFill>
                  <a:srgbClr val="666666"/>
                </a:solidFill>
              </a:rPr>
              <a:t>Halifax 2020</a:t>
            </a:r>
          </a:p>
        </p:txBody>
      </p:sp>
    </p:spTree>
    <p:extLst>
      <p:ext uri="{BB962C8B-B14F-4D97-AF65-F5344CB8AC3E}">
        <p14:creationId xmlns:p14="http://schemas.microsoft.com/office/powerpoint/2010/main" val="281622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9D08-4B74-4372-82AE-CCC8065F48C7}"/>
              </a:ext>
            </a:extLst>
          </p:cNvPr>
          <p:cNvSpPr>
            <a:spLocks noGrp="1"/>
          </p:cNvSpPr>
          <p:nvPr>
            <p:ph type="title"/>
          </p:nvPr>
        </p:nvSpPr>
        <p:spPr/>
        <p:txBody>
          <a:bodyPr/>
          <a:lstStyle/>
          <a:p>
            <a:r>
              <a:rPr lang="en" dirty="0"/>
              <a:t>Creating Time &amp; Space </a:t>
            </a:r>
            <a:br>
              <a:rPr lang="en" dirty="0"/>
            </a:br>
            <a:r>
              <a:rPr lang="en" dirty="0"/>
              <a:t>for Connection</a:t>
            </a:r>
            <a:endParaRPr lang="en-US" dirty="0"/>
          </a:p>
        </p:txBody>
      </p:sp>
      <p:sp>
        <p:nvSpPr>
          <p:cNvPr id="3" name="Text Placeholder 2">
            <a:extLst>
              <a:ext uri="{FF2B5EF4-FFF2-40B4-BE49-F238E27FC236}">
                <a16:creationId xmlns:a16="http://schemas.microsoft.com/office/drawing/2014/main" id="{1D986D8C-95A2-496A-A58E-EB234EC711AF}"/>
              </a:ext>
            </a:extLst>
          </p:cNvPr>
          <p:cNvSpPr>
            <a:spLocks noGrp="1"/>
          </p:cNvSpPr>
          <p:nvPr>
            <p:ph type="body" sz="quarter" idx="10"/>
          </p:nvPr>
        </p:nvSpPr>
        <p:spPr/>
        <p:txBody>
          <a:bodyPr/>
          <a:lstStyle/>
          <a:p>
            <a:pPr lvl="0"/>
            <a:r>
              <a:rPr lang="en-US" dirty="0"/>
              <a:t>Town halls.</a:t>
            </a:r>
          </a:p>
          <a:p>
            <a:pPr lvl="0"/>
            <a:r>
              <a:rPr lang="en-US" dirty="0"/>
              <a:t>Circles of Caring (virtual support groups).</a:t>
            </a:r>
          </a:p>
          <a:p>
            <a:pPr lvl="0"/>
            <a:r>
              <a:rPr lang="en-US" dirty="0"/>
              <a:t>Interdisciplinary team meetings (Schwartz Rounds).</a:t>
            </a:r>
          </a:p>
          <a:p>
            <a:pPr lvl="0">
              <a:spcAft>
                <a:spcPts val="9600"/>
              </a:spcAft>
            </a:pPr>
            <a:r>
              <a:rPr lang="en-US" dirty="0"/>
              <a:t>1:1 supervision (accommodating porous boundaries).</a:t>
            </a:r>
          </a:p>
          <a:p>
            <a:pPr marL="114300" lvl="0" indent="0">
              <a:buNone/>
            </a:pPr>
            <a:r>
              <a:rPr lang="en-US" sz="1300" dirty="0">
                <a:solidFill>
                  <a:srgbClr val="666666"/>
                </a:solidFill>
              </a:rPr>
              <a:t>Dohrn et al. 2021; Taylor et al. 2018</a:t>
            </a:r>
          </a:p>
        </p:txBody>
      </p:sp>
    </p:spTree>
    <p:extLst>
      <p:ext uri="{BB962C8B-B14F-4D97-AF65-F5344CB8AC3E}">
        <p14:creationId xmlns:p14="http://schemas.microsoft.com/office/powerpoint/2010/main" val="2180265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9124C-F53E-49F9-A58B-B8A2F8249556}"/>
              </a:ext>
            </a:extLst>
          </p:cNvPr>
          <p:cNvSpPr>
            <a:spLocks noGrp="1"/>
          </p:cNvSpPr>
          <p:nvPr>
            <p:ph type="title"/>
          </p:nvPr>
        </p:nvSpPr>
        <p:spPr/>
        <p:txBody>
          <a:bodyPr/>
          <a:lstStyle/>
          <a:p>
            <a:r>
              <a:rPr lang="en" dirty="0"/>
              <a:t>Reflection</a:t>
            </a:r>
            <a:endParaRPr lang="en-US" dirty="0"/>
          </a:p>
        </p:txBody>
      </p:sp>
      <p:sp>
        <p:nvSpPr>
          <p:cNvPr id="2" name="Text Placeholder 1">
            <a:extLst>
              <a:ext uri="{FF2B5EF4-FFF2-40B4-BE49-F238E27FC236}">
                <a16:creationId xmlns:a16="http://schemas.microsoft.com/office/drawing/2014/main" id="{5109D265-CC79-43FF-8E6F-A5287D8E5A8A}"/>
              </a:ext>
            </a:extLst>
          </p:cNvPr>
          <p:cNvSpPr>
            <a:spLocks noGrp="1"/>
          </p:cNvSpPr>
          <p:nvPr>
            <p:ph type="body" sz="quarter" idx="10"/>
          </p:nvPr>
        </p:nvSpPr>
        <p:spPr/>
        <p:txBody>
          <a:bodyPr/>
          <a:lstStyle/>
          <a:p>
            <a:pPr marL="457200" lvl="0" indent="-342900">
              <a:buFont typeface="Arial"/>
              <a:buChar char="●"/>
            </a:pPr>
            <a:r>
              <a:rPr lang="en-US" dirty="0"/>
              <a:t>Since COVID-19 began, what moments of professional connectedness have you experienced?</a:t>
            </a:r>
          </a:p>
          <a:p>
            <a:pPr marL="457200" lvl="0" indent="-342900">
              <a:buFont typeface="Arial"/>
              <a:buChar char="●"/>
            </a:pPr>
            <a:r>
              <a:rPr lang="en-US" dirty="0"/>
              <a:t>What future opportunities can you imagine that could encourage such connectedness?</a:t>
            </a:r>
          </a:p>
        </p:txBody>
      </p:sp>
    </p:spTree>
    <p:extLst>
      <p:ext uri="{BB962C8B-B14F-4D97-AF65-F5344CB8AC3E}">
        <p14:creationId xmlns:p14="http://schemas.microsoft.com/office/powerpoint/2010/main" val="269668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F01D-FB5D-46A5-A08D-99C32274E7BF}"/>
              </a:ext>
            </a:extLst>
          </p:cNvPr>
          <p:cNvSpPr>
            <a:spLocks noGrp="1"/>
          </p:cNvSpPr>
          <p:nvPr>
            <p:ph type="title"/>
          </p:nvPr>
        </p:nvSpPr>
        <p:spPr>
          <a:xfrm>
            <a:off x="362500" y="445025"/>
            <a:ext cx="8520600" cy="572700"/>
          </a:xfrm>
        </p:spPr>
        <p:txBody>
          <a:bodyPr/>
          <a:lstStyle/>
          <a:p>
            <a:r>
              <a:rPr lang="en" dirty="0"/>
              <a:t>Breakout Groups</a:t>
            </a:r>
            <a:endParaRPr lang="en-US" dirty="0"/>
          </a:p>
        </p:txBody>
      </p:sp>
      <p:sp>
        <p:nvSpPr>
          <p:cNvPr id="3" name="Text Placeholder 2">
            <a:extLst>
              <a:ext uri="{FF2B5EF4-FFF2-40B4-BE49-F238E27FC236}">
                <a16:creationId xmlns:a16="http://schemas.microsoft.com/office/drawing/2014/main" id="{99C1256D-2F34-41F0-BBDF-EE79D457AACD}"/>
              </a:ext>
            </a:extLst>
          </p:cNvPr>
          <p:cNvSpPr>
            <a:spLocks noGrp="1"/>
          </p:cNvSpPr>
          <p:nvPr>
            <p:ph type="body" sz="quarter" idx="10"/>
          </p:nvPr>
        </p:nvSpPr>
        <p:spPr>
          <a:xfrm>
            <a:off x="688974" y="1473200"/>
            <a:ext cx="7235825" cy="2963863"/>
          </a:xfrm>
        </p:spPr>
        <p:txBody>
          <a:bodyPr/>
          <a:lstStyle/>
          <a:p>
            <a:pPr lvl="0">
              <a:buFont typeface="Arial"/>
              <a:buAutoNum type="arabicPeriod"/>
            </a:pPr>
            <a:r>
              <a:rPr lang="en-US" dirty="0"/>
              <a:t>Fluctuating roles: role changes and added responsibilities due to COVID-19.</a:t>
            </a:r>
          </a:p>
          <a:p>
            <a:pPr lvl="0">
              <a:buFont typeface="Arial"/>
              <a:buAutoNum type="arabicPeriod"/>
            </a:pPr>
            <a:r>
              <a:rPr lang="en-US" dirty="0"/>
              <a:t>Title X Program fluctuations/uncertainty: frequent policy/rule changes and sustained threat of de-funding.</a:t>
            </a:r>
          </a:p>
          <a:p>
            <a:pPr lvl="0">
              <a:buFont typeface="Arial"/>
              <a:buAutoNum type="arabicPeriod"/>
            </a:pPr>
            <a:r>
              <a:rPr lang="en-US" dirty="0"/>
              <a:t>Staffing: high rates of turnover, inadequate staffing.</a:t>
            </a:r>
          </a:p>
          <a:p>
            <a:pPr lvl="0">
              <a:buFont typeface="Arial"/>
              <a:buAutoNum type="arabicPeriod"/>
            </a:pPr>
            <a:r>
              <a:rPr lang="en-US" dirty="0"/>
              <a:t>Isolation: impact of virtual/remote work and often working alone.</a:t>
            </a:r>
          </a:p>
          <a:p>
            <a:pPr lvl="0">
              <a:buFont typeface="Arial"/>
              <a:buAutoNum type="arabicPeriod"/>
            </a:pPr>
            <a:r>
              <a:rPr lang="en-US" dirty="0"/>
              <a:t>Porous boundaries between personal/professional spheres: in particular, for working women during the pandemic.</a:t>
            </a:r>
          </a:p>
        </p:txBody>
      </p:sp>
    </p:spTree>
    <p:extLst>
      <p:ext uri="{BB962C8B-B14F-4D97-AF65-F5344CB8AC3E}">
        <p14:creationId xmlns:p14="http://schemas.microsoft.com/office/powerpoint/2010/main" val="280462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951FA-1EF3-489E-9646-9E0E18C83F29}"/>
              </a:ext>
            </a:extLst>
          </p:cNvPr>
          <p:cNvSpPr>
            <a:spLocks noGrp="1"/>
          </p:cNvSpPr>
          <p:nvPr>
            <p:ph type="title"/>
          </p:nvPr>
        </p:nvSpPr>
        <p:spPr/>
        <p:txBody>
          <a:bodyPr/>
          <a:lstStyle/>
          <a:p>
            <a:r>
              <a:rPr lang="en-US" dirty="0"/>
              <a:t>Report Back</a:t>
            </a:r>
          </a:p>
        </p:txBody>
      </p:sp>
    </p:spTree>
    <p:extLst>
      <p:ext uri="{BB962C8B-B14F-4D97-AF65-F5344CB8AC3E}">
        <p14:creationId xmlns:p14="http://schemas.microsoft.com/office/powerpoint/2010/main" val="32537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92B1-1FFB-4935-8421-6E9C62056290}"/>
              </a:ext>
            </a:extLst>
          </p:cNvPr>
          <p:cNvSpPr>
            <a:spLocks noGrp="1"/>
          </p:cNvSpPr>
          <p:nvPr>
            <p:ph type="title"/>
          </p:nvPr>
        </p:nvSpPr>
        <p:spPr/>
        <p:txBody>
          <a:bodyPr/>
          <a:lstStyle/>
          <a:p>
            <a:r>
              <a:rPr lang="en-US" dirty="0"/>
              <a:t>Presenters</a:t>
            </a:r>
          </a:p>
        </p:txBody>
      </p:sp>
      <p:sp>
        <p:nvSpPr>
          <p:cNvPr id="3" name="Text Placeholder 2">
            <a:extLst>
              <a:ext uri="{FF2B5EF4-FFF2-40B4-BE49-F238E27FC236}">
                <a16:creationId xmlns:a16="http://schemas.microsoft.com/office/drawing/2014/main" id="{06EF061E-76E6-47BF-B946-406D959117FD}"/>
              </a:ext>
            </a:extLst>
          </p:cNvPr>
          <p:cNvSpPr>
            <a:spLocks noGrp="1"/>
          </p:cNvSpPr>
          <p:nvPr>
            <p:ph type="body" sz="quarter" idx="10"/>
          </p:nvPr>
        </p:nvSpPr>
        <p:spPr/>
        <p:txBody>
          <a:bodyPr/>
          <a:lstStyle/>
          <a:p>
            <a:pPr>
              <a:lnSpc>
                <a:spcPct val="114000"/>
              </a:lnSpc>
            </a:pPr>
            <a:r>
              <a:rPr lang="en-US" b="1" dirty="0"/>
              <a:t>Emma Ansara, </a:t>
            </a:r>
            <a:r>
              <a:rPr lang="en-US" dirty="0"/>
              <a:t>RN, MS, MA, FNP-C, RHNTC TTA Provider.</a:t>
            </a:r>
          </a:p>
        </p:txBody>
      </p:sp>
      <p:sp>
        <p:nvSpPr>
          <p:cNvPr id="4" name="Text Placeholder 3">
            <a:extLst>
              <a:ext uri="{FF2B5EF4-FFF2-40B4-BE49-F238E27FC236}">
                <a16:creationId xmlns:a16="http://schemas.microsoft.com/office/drawing/2014/main" id="{DB5DAED0-05DB-426D-9214-BBE8EB02DA38}"/>
              </a:ext>
            </a:extLst>
          </p:cNvPr>
          <p:cNvSpPr>
            <a:spLocks noGrp="1"/>
          </p:cNvSpPr>
          <p:nvPr>
            <p:ph type="body" sz="quarter" idx="11"/>
          </p:nvPr>
        </p:nvSpPr>
        <p:spPr/>
        <p:txBody>
          <a:bodyPr/>
          <a:lstStyle/>
          <a:p>
            <a:pPr>
              <a:lnSpc>
                <a:spcPct val="114000"/>
              </a:lnSpc>
            </a:pPr>
            <a:r>
              <a:rPr lang="en-US" b="1" dirty="0"/>
              <a:t>Amanda Ryder</a:t>
            </a:r>
            <a:r>
              <a:rPr lang="en-US" dirty="0"/>
              <a:t>, MPH, RHNTC TTA Provider.</a:t>
            </a:r>
          </a:p>
        </p:txBody>
      </p:sp>
    </p:spTree>
    <p:extLst>
      <p:ext uri="{BB962C8B-B14F-4D97-AF65-F5344CB8AC3E}">
        <p14:creationId xmlns:p14="http://schemas.microsoft.com/office/powerpoint/2010/main" val="318547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6B34-B400-4F69-993A-4583D2A4EA9E}"/>
              </a:ext>
            </a:extLst>
          </p:cNvPr>
          <p:cNvSpPr>
            <a:spLocks noGrp="1"/>
          </p:cNvSpPr>
          <p:nvPr>
            <p:ph type="title"/>
          </p:nvPr>
        </p:nvSpPr>
        <p:spPr/>
        <p:txBody>
          <a:bodyPr/>
          <a:lstStyle/>
          <a:p>
            <a:r>
              <a:rPr lang="en" dirty="0"/>
              <a:t>Your Pledge</a:t>
            </a:r>
            <a:endParaRPr lang="en-US" dirty="0"/>
          </a:p>
        </p:txBody>
      </p:sp>
      <p:sp>
        <p:nvSpPr>
          <p:cNvPr id="3" name="Text Placeholder 2">
            <a:extLst>
              <a:ext uri="{FF2B5EF4-FFF2-40B4-BE49-F238E27FC236}">
                <a16:creationId xmlns:a16="http://schemas.microsoft.com/office/drawing/2014/main" id="{E961D526-6654-4B5C-87BB-C84BFE374F33}"/>
              </a:ext>
            </a:extLst>
          </p:cNvPr>
          <p:cNvSpPr>
            <a:spLocks noGrp="1"/>
          </p:cNvSpPr>
          <p:nvPr>
            <p:ph type="body" sz="quarter" idx="10"/>
          </p:nvPr>
        </p:nvSpPr>
        <p:spPr/>
        <p:txBody>
          <a:bodyPr/>
          <a:lstStyle/>
          <a:p>
            <a:pPr lvl="0"/>
            <a:r>
              <a:rPr lang="en-US" dirty="0"/>
              <a:t>Over the next two weeks, I will commit to trying </a:t>
            </a:r>
          </a:p>
          <a:p>
            <a:pPr lvl="0">
              <a:spcBef>
                <a:spcPts val="1600"/>
              </a:spcBef>
              <a:spcAft>
                <a:spcPts val="1600"/>
              </a:spcAft>
            </a:pPr>
            <a:r>
              <a:rPr lang="en-US" dirty="0"/>
              <a:t>_______________ in my workplace.</a:t>
            </a:r>
          </a:p>
        </p:txBody>
      </p:sp>
    </p:spTree>
    <p:extLst>
      <p:ext uri="{BB962C8B-B14F-4D97-AF65-F5344CB8AC3E}">
        <p14:creationId xmlns:p14="http://schemas.microsoft.com/office/powerpoint/2010/main" val="56919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E4FD-A7E1-4FD1-9AD3-2C26098A3D2A}"/>
              </a:ext>
            </a:extLst>
          </p:cNvPr>
          <p:cNvSpPr>
            <a:spLocks noGrp="1"/>
          </p:cNvSpPr>
          <p:nvPr>
            <p:ph type="title"/>
          </p:nvPr>
        </p:nvSpPr>
        <p:spPr/>
        <p:txBody>
          <a:bodyPr/>
          <a:lstStyle/>
          <a:p>
            <a:r>
              <a:rPr lang="en" dirty="0"/>
              <a:t>Possible Future Interest in Additional Topics Related to Burnout</a:t>
            </a:r>
            <a:endParaRPr lang="en-US" dirty="0"/>
          </a:p>
        </p:txBody>
      </p:sp>
      <p:sp>
        <p:nvSpPr>
          <p:cNvPr id="3" name="Text Placeholder 2">
            <a:extLst>
              <a:ext uri="{FF2B5EF4-FFF2-40B4-BE49-F238E27FC236}">
                <a16:creationId xmlns:a16="http://schemas.microsoft.com/office/drawing/2014/main" id="{232B73B9-4400-47C0-99A3-3F77419CE625}"/>
              </a:ext>
            </a:extLst>
          </p:cNvPr>
          <p:cNvSpPr>
            <a:spLocks noGrp="1"/>
          </p:cNvSpPr>
          <p:nvPr>
            <p:ph type="body" sz="quarter" idx="10"/>
          </p:nvPr>
        </p:nvSpPr>
        <p:spPr/>
        <p:txBody>
          <a:bodyPr/>
          <a:lstStyle/>
          <a:p>
            <a:pPr lvl="0"/>
            <a:r>
              <a:rPr lang="en-US" dirty="0"/>
              <a:t>Do you have interest in attending future workshops on the following topics?</a:t>
            </a:r>
          </a:p>
          <a:p>
            <a:pPr marL="457200" lvl="0" indent="-342900">
              <a:spcBef>
                <a:spcPts val="1600"/>
              </a:spcBef>
              <a:buChar char="●"/>
            </a:pPr>
            <a:r>
              <a:rPr lang="en-US" dirty="0"/>
              <a:t>Harnessing the power of leadership.</a:t>
            </a:r>
          </a:p>
          <a:p>
            <a:pPr marL="457200" lvl="0" indent="-342900">
              <a:buChar char="●"/>
            </a:pPr>
            <a:r>
              <a:rPr lang="en-US" dirty="0"/>
              <a:t>Screening for burnout.</a:t>
            </a:r>
          </a:p>
          <a:p>
            <a:pPr marL="457200" lvl="0" indent="-342900">
              <a:buChar char="●"/>
            </a:pPr>
            <a:r>
              <a:rPr lang="en-US" dirty="0"/>
              <a:t>Cultivating community at work.</a:t>
            </a:r>
          </a:p>
          <a:p>
            <a:pPr marL="457200" lvl="0" indent="-342900">
              <a:buChar char="●"/>
            </a:pPr>
            <a:r>
              <a:rPr lang="en-US" dirty="0"/>
              <a:t>Strengthening sense of shared purpose.</a:t>
            </a:r>
          </a:p>
          <a:p>
            <a:pPr marL="457200" lvl="0" indent="-342900">
              <a:buChar char="●"/>
            </a:pPr>
            <a:r>
              <a:rPr lang="en-US" dirty="0"/>
              <a:t>Achieving better work-life balance.</a:t>
            </a:r>
          </a:p>
          <a:p>
            <a:pPr marL="457200" lvl="0" indent="-342900">
              <a:buChar char="●"/>
            </a:pPr>
            <a:r>
              <a:rPr lang="en-US" dirty="0"/>
              <a:t>Using data and electronic health record to support staff resiliency.</a:t>
            </a:r>
          </a:p>
          <a:p>
            <a:pPr marL="457200" lvl="0" indent="-342900">
              <a:buChar char="●"/>
            </a:pPr>
            <a:r>
              <a:rPr lang="en-US" dirty="0"/>
              <a:t>Addressing clinic workflows through organizational science.</a:t>
            </a:r>
          </a:p>
          <a:p>
            <a:pPr marL="457200" lvl="0" indent="-342900">
              <a:buChar char="●"/>
            </a:pPr>
            <a:r>
              <a:rPr lang="en-US" dirty="0"/>
              <a:t>No additional topics needed at this time.</a:t>
            </a:r>
          </a:p>
        </p:txBody>
      </p:sp>
    </p:spTree>
    <p:extLst>
      <p:ext uri="{BB962C8B-B14F-4D97-AF65-F5344CB8AC3E}">
        <p14:creationId xmlns:p14="http://schemas.microsoft.com/office/powerpoint/2010/main" val="174356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24CA-3495-4FB3-A1BA-B98909384977}"/>
              </a:ext>
            </a:extLst>
          </p:cNvPr>
          <p:cNvSpPr>
            <a:spLocks noGrp="1"/>
          </p:cNvSpPr>
          <p:nvPr>
            <p:ph type="title"/>
          </p:nvPr>
        </p:nvSpPr>
        <p:spPr/>
        <p:txBody>
          <a:bodyPr/>
          <a:lstStyle/>
          <a:p>
            <a:r>
              <a:rPr lang="en-US" dirty="0"/>
              <a:t>Q&amp;A</a:t>
            </a:r>
          </a:p>
        </p:txBody>
      </p:sp>
      <p:sp>
        <p:nvSpPr>
          <p:cNvPr id="3" name="Text Placeholder 2">
            <a:extLst>
              <a:ext uri="{FF2B5EF4-FFF2-40B4-BE49-F238E27FC236}">
                <a16:creationId xmlns:a16="http://schemas.microsoft.com/office/drawing/2014/main" id="{6D0D2495-2E25-4240-99EB-8A630A63293A}"/>
              </a:ext>
            </a:extLst>
          </p:cNvPr>
          <p:cNvSpPr>
            <a:spLocks noGrp="1"/>
          </p:cNvSpPr>
          <p:nvPr>
            <p:ph type="body" sz="quarter" idx="10"/>
          </p:nvPr>
        </p:nvSpPr>
        <p:spPr/>
        <p:txBody>
          <a:bodyPr/>
          <a:lstStyle/>
          <a:p>
            <a:r>
              <a:rPr lang="en-US" dirty="0"/>
              <a:t>What questions (or comments) do you have for us?</a:t>
            </a:r>
          </a:p>
        </p:txBody>
      </p:sp>
    </p:spTree>
    <p:extLst>
      <p:ext uri="{BB962C8B-B14F-4D97-AF65-F5344CB8AC3E}">
        <p14:creationId xmlns:p14="http://schemas.microsoft.com/office/powerpoint/2010/main" val="328711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CDE0-0105-4DB2-896E-715BA435523C}"/>
              </a:ext>
            </a:extLst>
          </p:cNvPr>
          <p:cNvSpPr>
            <a:spLocks noGrp="1"/>
          </p:cNvSpPr>
          <p:nvPr>
            <p:ph type="title"/>
          </p:nvPr>
        </p:nvSpPr>
        <p:spPr/>
        <p:txBody>
          <a:bodyPr/>
          <a:lstStyle/>
          <a:p>
            <a:r>
              <a:rPr lang="en" dirty="0"/>
              <a:t>How to Engage with Us</a:t>
            </a:r>
            <a:endParaRPr lang="en-US" dirty="0"/>
          </a:p>
        </p:txBody>
      </p:sp>
      <p:sp>
        <p:nvSpPr>
          <p:cNvPr id="3" name="Text Placeholder 2">
            <a:extLst>
              <a:ext uri="{FF2B5EF4-FFF2-40B4-BE49-F238E27FC236}">
                <a16:creationId xmlns:a16="http://schemas.microsoft.com/office/drawing/2014/main" id="{F6607E16-2697-4171-BC79-071117E1019B}"/>
              </a:ext>
            </a:extLst>
          </p:cNvPr>
          <p:cNvSpPr>
            <a:spLocks noGrp="1"/>
          </p:cNvSpPr>
          <p:nvPr>
            <p:ph type="body" sz="quarter" idx="10"/>
          </p:nvPr>
        </p:nvSpPr>
        <p:spPr>
          <a:xfrm>
            <a:off x="942050" y="3087214"/>
            <a:ext cx="1482101" cy="1221128"/>
          </a:xfrm>
        </p:spPr>
        <p:txBody>
          <a:bodyPr/>
          <a:lstStyle/>
          <a:p>
            <a:r>
              <a:rPr lang="en-US" b="1" dirty="0"/>
              <a:t>Subscribe</a:t>
            </a:r>
            <a:r>
              <a:rPr lang="en-US" dirty="0"/>
              <a:t> to the RHNTC monthly </a:t>
            </a:r>
            <a:r>
              <a:rPr lang="en-US" dirty="0" err="1"/>
              <a:t>eNewsletter</a:t>
            </a:r>
            <a:r>
              <a:rPr lang="en-US" dirty="0"/>
              <a:t> at rhntc.org/enewsletter.</a:t>
            </a:r>
            <a:endParaRPr lang="en-US" dirty="0">
              <a:solidFill>
                <a:schemeClr val="dk1"/>
              </a:solidFill>
            </a:endParaRPr>
          </a:p>
        </p:txBody>
      </p:sp>
      <p:sp>
        <p:nvSpPr>
          <p:cNvPr id="4" name="Text Placeholder 3">
            <a:extLst>
              <a:ext uri="{FF2B5EF4-FFF2-40B4-BE49-F238E27FC236}">
                <a16:creationId xmlns:a16="http://schemas.microsoft.com/office/drawing/2014/main" id="{270B29CD-BF28-46BD-B800-03D3DF158AA4}"/>
              </a:ext>
            </a:extLst>
          </p:cNvPr>
          <p:cNvSpPr>
            <a:spLocks noGrp="1"/>
          </p:cNvSpPr>
          <p:nvPr>
            <p:ph type="body" sz="quarter" idx="11"/>
          </p:nvPr>
        </p:nvSpPr>
        <p:spPr>
          <a:xfrm>
            <a:off x="2868312" y="3074469"/>
            <a:ext cx="1482101" cy="1221128"/>
          </a:xfrm>
        </p:spPr>
        <p:txBody>
          <a:bodyPr/>
          <a:lstStyle/>
          <a:p>
            <a:r>
              <a:rPr lang="en-US" b="1" dirty="0"/>
              <a:t>Contact us</a:t>
            </a:r>
            <a:r>
              <a:rPr lang="en-US" dirty="0"/>
              <a:t> on rhntc.org.</a:t>
            </a:r>
            <a:endParaRPr lang="en-US" dirty="0">
              <a:solidFill>
                <a:schemeClr val="dk1"/>
              </a:solidFill>
            </a:endParaRPr>
          </a:p>
        </p:txBody>
      </p:sp>
      <p:sp>
        <p:nvSpPr>
          <p:cNvPr id="5" name="Text Placeholder 4">
            <a:extLst>
              <a:ext uri="{FF2B5EF4-FFF2-40B4-BE49-F238E27FC236}">
                <a16:creationId xmlns:a16="http://schemas.microsoft.com/office/drawing/2014/main" id="{B30A2739-6D04-4E53-ADB6-6B2E5E8D739D}"/>
              </a:ext>
            </a:extLst>
          </p:cNvPr>
          <p:cNvSpPr>
            <a:spLocks noGrp="1"/>
          </p:cNvSpPr>
          <p:nvPr>
            <p:ph type="body" sz="quarter" idx="12"/>
          </p:nvPr>
        </p:nvSpPr>
        <p:spPr>
          <a:xfrm>
            <a:off x="4793590" y="3086657"/>
            <a:ext cx="1483086" cy="1221128"/>
          </a:xfrm>
        </p:spPr>
        <p:txBody>
          <a:bodyPr/>
          <a:lstStyle/>
          <a:p>
            <a:r>
              <a:rPr lang="en-US" b="1" dirty="0"/>
              <a:t>Sign up</a:t>
            </a:r>
            <a:r>
              <a:rPr lang="en-US" dirty="0"/>
              <a:t> for an account on rhntc.org.</a:t>
            </a:r>
            <a:endParaRPr lang="en-US" dirty="0">
              <a:solidFill>
                <a:schemeClr val="dk1"/>
              </a:solidFill>
            </a:endParaRPr>
          </a:p>
        </p:txBody>
      </p:sp>
      <p:sp>
        <p:nvSpPr>
          <p:cNvPr id="6" name="Text Placeholder 5">
            <a:extLst>
              <a:ext uri="{FF2B5EF4-FFF2-40B4-BE49-F238E27FC236}">
                <a16:creationId xmlns:a16="http://schemas.microsoft.com/office/drawing/2014/main" id="{1F2F08CA-4738-491F-9EA7-C85C4C693DAD}"/>
              </a:ext>
            </a:extLst>
          </p:cNvPr>
          <p:cNvSpPr>
            <a:spLocks noGrp="1"/>
          </p:cNvSpPr>
          <p:nvPr>
            <p:ph type="body" sz="quarter" idx="13"/>
          </p:nvPr>
        </p:nvSpPr>
        <p:spPr/>
        <p:txBody>
          <a:bodyPr/>
          <a:lstStyle/>
          <a:p>
            <a:r>
              <a:rPr lang="en-US" b="1" dirty="0"/>
              <a:t>Follow us</a:t>
            </a:r>
            <a:r>
              <a:rPr lang="en-US" dirty="0"/>
              <a:t> on Twitter @</a:t>
            </a:r>
            <a:r>
              <a:rPr lang="en-US" dirty="0" err="1"/>
              <a:t>rh_ntc</a:t>
            </a:r>
            <a:r>
              <a:rPr lang="en-US" dirty="0"/>
              <a:t>.</a:t>
            </a:r>
          </a:p>
        </p:txBody>
      </p:sp>
    </p:spTree>
    <p:extLst>
      <p:ext uri="{BB962C8B-B14F-4D97-AF65-F5344CB8AC3E}">
        <p14:creationId xmlns:p14="http://schemas.microsoft.com/office/powerpoint/2010/main" val="241579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FE85-4895-4ED8-A8B7-97735449145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D860C14-5CF7-40E3-B434-41F3E70D8041}"/>
              </a:ext>
            </a:extLst>
          </p:cNvPr>
          <p:cNvSpPr>
            <a:spLocks noGrp="1"/>
          </p:cNvSpPr>
          <p:nvPr>
            <p:ph type="body" sz="quarter" idx="10"/>
          </p:nvPr>
        </p:nvSpPr>
        <p:spPr/>
        <p:txBody>
          <a:bodyPr/>
          <a:lstStyle/>
          <a:p>
            <a:r>
              <a:rPr lang="en-US" dirty="0"/>
              <a:t>Please fill out the evaluation form after the workshop!</a:t>
            </a:r>
            <a:endParaRPr lang="en-US" dirty="0">
              <a:solidFill>
                <a:schemeClr val="dk1"/>
              </a:solidFill>
            </a:endParaRPr>
          </a:p>
        </p:txBody>
      </p:sp>
      <p:sp>
        <p:nvSpPr>
          <p:cNvPr id="4" name="Text Placeholder 3">
            <a:extLst>
              <a:ext uri="{FF2B5EF4-FFF2-40B4-BE49-F238E27FC236}">
                <a16:creationId xmlns:a16="http://schemas.microsoft.com/office/drawing/2014/main" id="{8513AA56-2FD4-4354-AD86-C18E54DBBFEA}"/>
              </a:ext>
            </a:extLst>
          </p:cNvPr>
          <p:cNvSpPr>
            <a:spLocks noGrp="1"/>
          </p:cNvSpPr>
          <p:nvPr>
            <p:ph type="body" sz="quarter" idx="11"/>
          </p:nvPr>
        </p:nvSpPr>
        <p:spPr>
          <a:xfrm>
            <a:off x="845300" y="2914725"/>
            <a:ext cx="3206750" cy="1168400"/>
          </a:xfrm>
        </p:spPr>
        <p:txBody>
          <a:bodyPr/>
          <a:lstStyle/>
          <a:p>
            <a:pPr>
              <a:spcAft>
                <a:spcPts val="600"/>
              </a:spcAft>
            </a:pPr>
            <a:r>
              <a:rPr lang="en-US" sz="1900" b="1" dirty="0">
                <a:solidFill>
                  <a:srgbClr val="434343"/>
                </a:solidFill>
              </a:rPr>
              <a:t>CONTACT US</a:t>
            </a:r>
          </a:p>
          <a:p>
            <a:r>
              <a:rPr lang="en-US" sz="1600" u="sng" dirty="0">
                <a:solidFill>
                  <a:schemeClr val="accent5"/>
                </a:solidFill>
                <a:hlinkClick r:id="rId3">
                  <a:extLst>
                    <a:ext uri="{A12FA001-AC4F-418D-AE19-62706E023703}">
                      <ahyp:hlinkClr xmlns="" xmlns:ahyp="http://schemas.microsoft.com/office/drawing/2018/hyperlinkcolor" val="tx"/>
                    </a:ext>
                  </a:extLst>
                </a:hlinkClick>
              </a:rPr>
              <a:t>rhntc@jsi.com</a:t>
            </a:r>
            <a:endParaRPr lang="en-US" sz="1600" dirty="0"/>
          </a:p>
        </p:txBody>
      </p:sp>
      <p:sp>
        <p:nvSpPr>
          <p:cNvPr id="5" name="Text Placeholder 4">
            <a:extLst>
              <a:ext uri="{FF2B5EF4-FFF2-40B4-BE49-F238E27FC236}">
                <a16:creationId xmlns:a16="http://schemas.microsoft.com/office/drawing/2014/main" id="{9DBCDCF8-C7EE-4EBB-B0C2-491EB33390E8}"/>
              </a:ext>
            </a:extLst>
          </p:cNvPr>
          <p:cNvSpPr>
            <a:spLocks noGrp="1"/>
          </p:cNvSpPr>
          <p:nvPr>
            <p:ph type="body" sz="quarter" idx="12"/>
          </p:nvPr>
        </p:nvSpPr>
        <p:spPr/>
        <p:txBody>
          <a:bodyPr/>
          <a:lstStyle/>
          <a:p>
            <a:r>
              <a:rPr lang="en-US" i="1" dirty="0">
                <a:solidFill>
                  <a:schemeClr val="dk1"/>
                </a:solidFil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321652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06B8-C454-4E37-B17E-6EF042EDF381}"/>
              </a:ext>
            </a:extLst>
          </p:cNvPr>
          <p:cNvSpPr>
            <a:spLocks noGrp="1"/>
          </p:cNvSpPr>
          <p:nvPr>
            <p:ph type="title"/>
          </p:nvPr>
        </p:nvSpPr>
        <p:spPr/>
        <p:txBody>
          <a:bodyPr/>
          <a:lstStyle/>
          <a:p>
            <a:r>
              <a:rPr lang="en" dirty="0"/>
              <a:t>Resources</a:t>
            </a:r>
            <a:endParaRPr lang="en-US" dirty="0"/>
          </a:p>
        </p:txBody>
      </p:sp>
      <p:sp>
        <p:nvSpPr>
          <p:cNvPr id="3" name="Text Placeholder 2">
            <a:extLst>
              <a:ext uri="{FF2B5EF4-FFF2-40B4-BE49-F238E27FC236}">
                <a16:creationId xmlns:a16="http://schemas.microsoft.com/office/drawing/2014/main" id="{9AF952E6-E8DE-4B97-8B76-1F04C25AA621}"/>
              </a:ext>
            </a:extLst>
          </p:cNvPr>
          <p:cNvSpPr>
            <a:spLocks noGrp="1"/>
          </p:cNvSpPr>
          <p:nvPr>
            <p:ph type="body" sz="quarter" idx="10"/>
          </p:nvPr>
        </p:nvSpPr>
        <p:spPr/>
        <p:txBody>
          <a:bodyPr/>
          <a:lstStyle/>
          <a:p>
            <a:pPr lvl="0">
              <a:buClr>
                <a:schemeClr val="dk1"/>
              </a:buClr>
              <a:buSzPts val="1100"/>
            </a:pPr>
            <a:r>
              <a:rPr lang="en-US" dirty="0"/>
              <a:t>Cultivating Compassion When Working with Others (G.R.A.C.E.): </a:t>
            </a:r>
            <a:r>
              <a:rPr lang="en-US" u="sng" dirty="0">
                <a:solidFill>
                  <a:schemeClr val="hlink"/>
                </a:solidFill>
                <a:hlinkClick r:id="rId2"/>
              </a:rPr>
              <a:t>https://www.youtube.com/watch?v=</a:t>
            </a:r>
            <a:r>
              <a:rPr lang="en-US" u="sng" dirty="0" err="1">
                <a:solidFill>
                  <a:schemeClr val="hlink"/>
                </a:solidFill>
                <a:hlinkClick r:id="rId2"/>
              </a:rPr>
              <a:t>SWLmnHB4rLY</a:t>
            </a:r>
            <a:r>
              <a:rPr lang="en-US" dirty="0"/>
              <a:t> .</a:t>
            </a:r>
          </a:p>
          <a:p>
            <a:pPr lvl="0">
              <a:spcBef>
                <a:spcPts val="1600"/>
              </a:spcBef>
              <a:buClr>
                <a:schemeClr val="dk1"/>
              </a:buClr>
              <a:buSzPts val="1100"/>
            </a:pPr>
            <a:r>
              <a:rPr lang="en-US" dirty="0"/>
              <a:t>Emotional Well-Being During the COVID-19 Crisis for Health Care Providers Webinar Series: </a:t>
            </a:r>
            <a:r>
              <a:rPr lang="en-US" u="sng" dirty="0">
                <a:solidFill>
                  <a:schemeClr val="hlink"/>
                </a:solidFill>
                <a:hlinkClick r:id="rId3"/>
              </a:rPr>
              <a:t>https://psychiatry.ucsf.edu/coronavirus/webinars</a:t>
            </a:r>
            <a:r>
              <a:rPr lang="en-US" dirty="0"/>
              <a:t> .</a:t>
            </a:r>
          </a:p>
          <a:p>
            <a:pPr lvl="0">
              <a:spcBef>
                <a:spcPts val="1600"/>
              </a:spcBef>
              <a:buClr>
                <a:schemeClr val="dk1"/>
              </a:buClr>
              <a:buSzPts val="1100"/>
            </a:pPr>
            <a:r>
              <a:rPr lang="en-US" dirty="0"/>
              <a:t>On the Front Lines: Compassion-Based Strategies with Thupten Jinpa, PhD: </a:t>
            </a:r>
            <a:r>
              <a:rPr lang="en-US" u="sng" dirty="0">
                <a:solidFill>
                  <a:schemeClr val="hlink"/>
                </a:solidFill>
                <a:hlinkClick r:id="rId4"/>
              </a:rPr>
              <a:t>https://www.youtube.com/watch?v=oLMUpedTQ5Q&amp;list=PLWXu8EHZjBYoujTb4kBvNU8bhzNlFvEzV&amp;index=9&amp;t=0s</a:t>
            </a:r>
            <a:r>
              <a:rPr lang="en-US" dirty="0"/>
              <a:t>  (Specifically: 42:30–45:40).</a:t>
            </a:r>
          </a:p>
          <a:p>
            <a:pPr lvl="0">
              <a:spcBef>
                <a:spcPts val="1600"/>
              </a:spcBef>
              <a:buClr>
                <a:schemeClr val="dk1"/>
              </a:buClr>
              <a:buSzPts val="1100"/>
            </a:pPr>
            <a:r>
              <a:rPr lang="en-US" dirty="0"/>
              <a:t>Schwartz Rounds: </a:t>
            </a:r>
            <a:r>
              <a:rPr lang="en-US" u="sng" dirty="0">
                <a:solidFill>
                  <a:schemeClr val="hlink"/>
                </a:solidFill>
                <a:hlinkClick r:id="rId5"/>
              </a:rPr>
              <a:t>https://www.theschwartzcenter.org/programs/</a:t>
            </a:r>
            <a:r>
              <a:rPr lang="en-US" u="sng" dirty="0" err="1">
                <a:solidFill>
                  <a:schemeClr val="hlink"/>
                </a:solidFill>
                <a:hlinkClick r:id="rId5"/>
              </a:rPr>
              <a:t>schwartz</a:t>
            </a:r>
            <a:r>
              <a:rPr lang="en-US" u="sng" dirty="0">
                <a:solidFill>
                  <a:schemeClr val="hlink"/>
                </a:solidFill>
                <a:hlinkClick r:id="rId5"/>
              </a:rPr>
              <a:t>-rounds</a:t>
            </a:r>
            <a:r>
              <a:rPr lang="en-US" dirty="0"/>
              <a:t> .</a:t>
            </a:r>
          </a:p>
        </p:txBody>
      </p:sp>
    </p:spTree>
    <p:extLst>
      <p:ext uri="{BB962C8B-B14F-4D97-AF65-F5344CB8AC3E}">
        <p14:creationId xmlns:p14="http://schemas.microsoft.com/office/powerpoint/2010/main" val="306400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E975-D647-48A5-ABFC-45D97E15CE25}"/>
              </a:ext>
            </a:extLst>
          </p:cNvPr>
          <p:cNvSpPr>
            <a:spLocks noGrp="1"/>
          </p:cNvSpPr>
          <p:nvPr>
            <p:ph type="title"/>
          </p:nvPr>
        </p:nvSpPr>
        <p:spPr/>
        <p:txBody>
          <a:bodyPr/>
          <a:lstStyle/>
          <a:p>
            <a:r>
              <a:rPr lang="en" dirty="0"/>
              <a:t>References</a:t>
            </a:r>
            <a:endParaRPr lang="en-US" dirty="0"/>
          </a:p>
        </p:txBody>
      </p:sp>
      <p:sp>
        <p:nvSpPr>
          <p:cNvPr id="3" name="Text Placeholder 2">
            <a:extLst>
              <a:ext uri="{FF2B5EF4-FFF2-40B4-BE49-F238E27FC236}">
                <a16:creationId xmlns:a16="http://schemas.microsoft.com/office/drawing/2014/main" id="{FD1E81AF-9760-4624-A9EC-C633EB3B7799}"/>
              </a:ext>
            </a:extLst>
          </p:cNvPr>
          <p:cNvSpPr>
            <a:spLocks noGrp="1"/>
          </p:cNvSpPr>
          <p:nvPr>
            <p:ph type="body" sz="quarter" idx="10"/>
          </p:nvPr>
        </p:nvSpPr>
        <p:spPr/>
        <p:txBody>
          <a:bodyPr/>
          <a:lstStyle/>
          <a:p>
            <a:pPr lvl="0"/>
            <a:r>
              <a:rPr lang="en-US" dirty="0"/>
              <a:t>Dohrn, J., Ferng, Y., Shah, R., Diehl, E., &amp; Frazier, L. (2021). Addressing mental and emotional health concerns experienced by nurses during the COVID-19 pandemic. Nursing Outlook, S0029655421001937. </a:t>
            </a:r>
          </a:p>
          <a:p>
            <a:pPr lvl="0">
              <a:spcBef>
                <a:spcPts val="1600"/>
              </a:spcBef>
            </a:pPr>
            <a:r>
              <a:rPr lang="en-US" dirty="0"/>
              <a:t>Edwards, S. (2021, August 6). Hiteq highlights: Is zero burnout possible in primary care? Insights from recently published findings among 715 practices. HITEQ Center. </a:t>
            </a:r>
            <a:r>
              <a:rPr lang="en-US" u="sng" dirty="0">
                <a:solidFill>
                  <a:schemeClr val="hlink"/>
                </a:solidFill>
                <a:hlinkClick r:id="rId2"/>
              </a:rPr>
              <a:t>https://vimeo.com/583813760</a:t>
            </a:r>
            <a:endParaRPr lang="en-US" dirty="0"/>
          </a:p>
          <a:p>
            <a:pPr lvl="0">
              <a:spcBef>
                <a:spcPts val="1600"/>
              </a:spcBef>
            </a:pPr>
            <a:r>
              <a:rPr lang="en-US" dirty="0"/>
              <a:t>Freudenberger on staff burnout. (1976). The American Journal of Drug and Alcohol Abuse, 3(1), 49–49. </a:t>
            </a:r>
          </a:p>
          <a:p>
            <a:pPr lvl="0">
              <a:spcBef>
                <a:spcPts val="1600"/>
              </a:spcBef>
            </a:pPr>
            <a:r>
              <a:rPr lang="en-US" dirty="0"/>
              <a:t>Halifax, J. (2020, April 16). Healing Moral Distress, Moral Outrage, and Reducing Burnout. UCSF Department of Pyschiatry Emotional Well-Being During the COVID-19 Crisis for Health Care Providers:</a:t>
            </a:r>
            <a:r>
              <a:rPr lang="en-US" u="sng" dirty="0">
                <a:solidFill>
                  <a:schemeClr val="hlink"/>
                </a:solidFill>
                <a:hlinkClick r:id="rId3"/>
              </a:rPr>
              <a:t>https://www.youtube.com/watch?v=M9V3fB_AJZI&amp;list=PLWXu8EHZjBYoujTb4kBvNU8bhzNlFvEzV&amp;index=5</a:t>
            </a:r>
            <a:endParaRPr lang="en-US" dirty="0"/>
          </a:p>
          <a:p>
            <a:pPr lvl="0">
              <a:spcBef>
                <a:spcPts val="1600"/>
              </a:spcBef>
            </a:pPr>
            <a:r>
              <a:rPr lang="en-US" dirty="0"/>
              <a:t>Horton, Richard 2020 Offline: COVID-19 Is Not a Pandemic. The Lancet 396(10255): 874.</a:t>
            </a:r>
          </a:p>
        </p:txBody>
      </p:sp>
    </p:spTree>
    <p:extLst>
      <p:ext uri="{BB962C8B-B14F-4D97-AF65-F5344CB8AC3E}">
        <p14:creationId xmlns:p14="http://schemas.microsoft.com/office/powerpoint/2010/main" val="447549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421B-7A9A-481B-8FA8-0CAF0578415F}"/>
              </a:ext>
            </a:extLst>
          </p:cNvPr>
          <p:cNvSpPr>
            <a:spLocks noGrp="1"/>
          </p:cNvSpPr>
          <p:nvPr>
            <p:ph type="title"/>
          </p:nvPr>
        </p:nvSpPr>
        <p:spPr/>
        <p:txBody>
          <a:bodyPr/>
          <a:lstStyle/>
          <a:p>
            <a:r>
              <a:rPr lang="en" dirty="0"/>
              <a:t>References cont’d</a:t>
            </a:r>
            <a:endParaRPr lang="en-US" dirty="0"/>
          </a:p>
        </p:txBody>
      </p:sp>
      <p:sp>
        <p:nvSpPr>
          <p:cNvPr id="3" name="Text Placeholder 2">
            <a:extLst>
              <a:ext uri="{FF2B5EF4-FFF2-40B4-BE49-F238E27FC236}">
                <a16:creationId xmlns:a16="http://schemas.microsoft.com/office/drawing/2014/main" id="{B1BEB3F1-830D-45E0-B90E-F9E379C7A7F5}"/>
              </a:ext>
            </a:extLst>
          </p:cNvPr>
          <p:cNvSpPr>
            <a:spLocks noGrp="1"/>
          </p:cNvSpPr>
          <p:nvPr>
            <p:ph type="body" sz="quarter" idx="10"/>
          </p:nvPr>
        </p:nvSpPr>
        <p:spPr/>
        <p:txBody>
          <a:bodyPr/>
          <a:lstStyle/>
          <a:p>
            <a:pPr lvl="0"/>
            <a:r>
              <a:rPr lang="en-US" dirty="0"/>
              <a:t>Mack, T. (2020, June 17). Combating Healthcare Provider Burnout in Clinical Settings. Health Resources &amp; Services Administration; Bureau of Health Workforce. </a:t>
            </a:r>
            <a:r>
              <a:rPr lang="en-US" u="sng" dirty="0">
                <a:solidFill>
                  <a:schemeClr val="hlink"/>
                </a:solidFill>
                <a:hlinkClick r:id="rId2"/>
              </a:rPr>
              <a:t>https://nam.edu/wp-content/uploads/2020/07/WGR-Clinician-Burnout-Slides.pdf</a:t>
            </a:r>
            <a:endParaRPr lang="en-US" dirty="0"/>
          </a:p>
          <a:p>
            <a:pPr lvl="0">
              <a:spcBef>
                <a:spcPts val="1600"/>
              </a:spcBef>
            </a:pPr>
            <a:r>
              <a:rPr lang="en-US" dirty="0"/>
              <a:t>Maslach, Christina. (1976). Burned-Out. Human Behavior. 9. 16-22. </a:t>
            </a:r>
          </a:p>
          <a:p>
            <a:pPr lvl="0">
              <a:spcBef>
                <a:spcPts val="1600"/>
              </a:spcBef>
            </a:pPr>
            <a:r>
              <a:rPr lang="en-US" dirty="0"/>
              <a:t>National Academies of Sciences, Engineering, and Medicine. 2019. Taking Action Against Clinician Burnout: A Systems Approach to Professional Well-Being. Washington, DC: The National Academies Press. </a:t>
            </a:r>
          </a:p>
          <a:p>
            <a:pPr lvl="0">
              <a:spcBef>
                <a:spcPts val="1600"/>
              </a:spcBef>
            </a:pPr>
            <a:r>
              <a:rPr lang="en-US" dirty="0"/>
              <a:t>Schaufeli, W. (2017). Burnout: A Short Socio-Cultural History. In Burnout, Fatigue, Exhaustion (pp. 105–127). Springer Berlin Heidelberg.</a:t>
            </a:r>
          </a:p>
          <a:p>
            <a:pPr lvl="0">
              <a:spcBef>
                <a:spcPts val="1600"/>
              </a:spcBef>
            </a:pPr>
            <a:r>
              <a:rPr lang="en-US" dirty="0"/>
              <a:t>Taylor, C., Xyrichis, A., Leamy, M. C., Reynolds, E., &amp; Maben, J. (2018). Can Schwartz Center Rounds support healthcare staff with emotional challenges at work, and how do they compare with other interventions aimed at providing similar support? A systematic review and scoping reviews. BMJ open, 8(10), e024254.</a:t>
            </a:r>
          </a:p>
        </p:txBody>
      </p:sp>
    </p:spTree>
    <p:extLst>
      <p:ext uri="{BB962C8B-B14F-4D97-AF65-F5344CB8AC3E}">
        <p14:creationId xmlns:p14="http://schemas.microsoft.com/office/powerpoint/2010/main" val="160734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538-A267-414D-B272-DF23FF499AF1}"/>
              </a:ext>
            </a:extLst>
          </p:cNvPr>
          <p:cNvSpPr>
            <a:spLocks noGrp="1"/>
          </p:cNvSpPr>
          <p:nvPr>
            <p:ph type="title"/>
          </p:nvPr>
        </p:nvSpPr>
        <p:spPr/>
        <p:txBody>
          <a:bodyPr/>
          <a:lstStyle/>
          <a:p>
            <a:r>
              <a:rPr lang="en" dirty="0"/>
              <a:t>Learning Objectives</a:t>
            </a:r>
            <a:endParaRPr lang="en-US" dirty="0"/>
          </a:p>
        </p:txBody>
      </p:sp>
      <p:sp>
        <p:nvSpPr>
          <p:cNvPr id="3" name="Text Placeholder 2">
            <a:extLst>
              <a:ext uri="{FF2B5EF4-FFF2-40B4-BE49-F238E27FC236}">
                <a16:creationId xmlns:a16="http://schemas.microsoft.com/office/drawing/2014/main" id="{7783DC14-D826-471F-BB16-B7E0CD4381B1}"/>
              </a:ext>
            </a:extLst>
          </p:cNvPr>
          <p:cNvSpPr>
            <a:spLocks noGrp="1"/>
          </p:cNvSpPr>
          <p:nvPr>
            <p:ph type="body" sz="quarter" idx="10"/>
          </p:nvPr>
        </p:nvSpPr>
        <p:spPr/>
        <p:txBody>
          <a:bodyPr/>
          <a:lstStyle/>
          <a:p>
            <a:pPr lvl="0">
              <a:lnSpc>
                <a:spcPct val="114000"/>
              </a:lnSpc>
              <a:buClr>
                <a:schemeClr val="dk1"/>
              </a:buClr>
              <a:buSzPts val="1100"/>
            </a:pPr>
            <a:r>
              <a:rPr lang="en-US" dirty="0"/>
              <a:t>By the end of the webinar, participants should be able to:</a:t>
            </a:r>
          </a:p>
          <a:p>
            <a:pPr marL="457200" lvl="0" indent="-342900">
              <a:lnSpc>
                <a:spcPct val="114000"/>
              </a:lnSpc>
              <a:spcBef>
                <a:spcPts val="1600"/>
              </a:spcBef>
              <a:buFont typeface="Arial"/>
              <a:buAutoNum type="arabicPeriod"/>
            </a:pPr>
            <a:r>
              <a:rPr lang="en-US" dirty="0"/>
              <a:t>Name and describe staff burnout and its consequences.</a:t>
            </a:r>
          </a:p>
          <a:p>
            <a:pPr marL="457200" lvl="0" indent="-342900">
              <a:lnSpc>
                <a:spcPct val="114000"/>
              </a:lnSpc>
              <a:buFont typeface="Arial"/>
              <a:buAutoNum type="arabicPeriod"/>
            </a:pPr>
            <a:r>
              <a:rPr lang="en-US" dirty="0"/>
              <a:t>Identify team-based strategies for supporting staff resiliency and addressing burnout in the workplace.</a:t>
            </a:r>
          </a:p>
        </p:txBody>
      </p:sp>
    </p:spTree>
    <p:extLst>
      <p:ext uri="{BB962C8B-B14F-4D97-AF65-F5344CB8AC3E}">
        <p14:creationId xmlns:p14="http://schemas.microsoft.com/office/powerpoint/2010/main" val="371011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088C-BA6A-461F-849C-5842A0691168}"/>
              </a:ext>
            </a:extLst>
          </p:cNvPr>
          <p:cNvSpPr>
            <a:spLocks noGrp="1"/>
          </p:cNvSpPr>
          <p:nvPr>
            <p:ph type="title"/>
          </p:nvPr>
        </p:nvSpPr>
        <p:spPr/>
        <p:txBody>
          <a:bodyPr/>
          <a:lstStyle/>
          <a:p>
            <a:r>
              <a:rPr lang="en" dirty="0"/>
              <a:t>Workshop Format</a:t>
            </a:r>
            <a:endParaRPr lang="en-US" dirty="0"/>
          </a:p>
        </p:txBody>
      </p:sp>
      <p:sp>
        <p:nvSpPr>
          <p:cNvPr id="3" name="Text Placeholder 2">
            <a:extLst>
              <a:ext uri="{FF2B5EF4-FFF2-40B4-BE49-F238E27FC236}">
                <a16:creationId xmlns:a16="http://schemas.microsoft.com/office/drawing/2014/main" id="{FB9496FC-A08E-47A7-B935-39E2CB06A790}"/>
              </a:ext>
            </a:extLst>
          </p:cNvPr>
          <p:cNvSpPr>
            <a:spLocks noGrp="1"/>
          </p:cNvSpPr>
          <p:nvPr>
            <p:ph type="body" sz="quarter" idx="10"/>
          </p:nvPr>
        </p:nvSpPr>
        <p:spPr/>
        <p:txBody>
          <a:bodyPr/>
          <a:lstStyle/>
          <a:p>
            <a:pPr lvl="0">
              <a:buFont typeface="Arial"/>
              <a:buAutoNum type="arabicPeriod"/>
            </a:pPr>
            <a:r>
              <a:rPr lang="en-US" dirty="0"/>
              <a:t>Introductions.</a:t>
            </a:r>
          </a:p>
          <a:p>
            <a:pPr lvl="0">
              <a:buFont typeface="Arial"/>
              <a:buAutoNum type="arabicPeriod"/>
            </a:pPr>
            <a:r>
              <a:rPr lang="en-US" dirty="0"/>
              <a:t>Presentation. </a:t>
            </a:r>
          </a:p>
          <a:p>
            <a:pPr lvl="0">
              <a:buFont typeface="Arial"/>
              <a:buAutoNum type="arabicPeriod"/>
            </a:pPr>
            <a:r>
              <a:rPr lang="en-US" dirty="0"/>
              <a:t>Breakout groups.</a:t>
            </a:r>
          </a:p>
          <a:p>
            <a:pPr lvl="0">
              <a:buFont typeface="Arial"/>
              <a:buAutoNum type="arabicPeriod"/>
            </a:pPr>
            <a:r>
              <a:rPr lang="en-US" dirty="0"/>
              <a:t>Reconvene/report back.</a:t>
            </a:r>
          </a:p>
          <a:p>
            <a:pPr lvl="0">
              <a:buFont typeface="Arial"/>
              <a:buAutoNum type="arabicPeriod"/>
            </a:pPr>
            <a:r>
              <a:rPr lang="en-US" dirty="0"/>
              <a:t>Next steps.</a:t>
            </a:r>
          </a:p>
        </p:txBody>
      </p:sp>
    </p:spTree>
    <p:extLst>
      <p:ext uri="{BB962C8B-B14F-4D97-AF65-F5344CB8AC3E}">
        <p14:creationId xmlns:p14="http://schemas.microsoft.com/office/powerpoint/2010/main" val="218384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D819-1985-43C0-A6DC-B08473D4CB26}"/>
              </a:ext>
            </a:extLst>
          </p:cNvPr>
          <p:cNvSpPr>
            <a:spLocks noGrp="1"/>
          </p:cNvSpPr>
          <p:nvPr>
            <p:ph type="title"/>
          </p:nvPr>
        </p:nvSpPr>
        <p:spPr/>
        <p:txBody>
          <a:bodyPr/>
          <a:lstStyle/>
          <a:p>
            <a:r>
              <a:rPr lang="en" dirty="0">
                <a:solidFill>
                  <a:schemeClr val="dk2"/>
                </a:solidFill>
              </a:rPr>
              <a:t>Introductions &amp; Status Check</a:t>
            </a:r>
            <a:endParaRPr lang="en-US" dirty="0"/>
          </a:p>
        </p:txBody>
      </p:sp>
      <p:sp>
        <p:nvSpPr>
          <p:cNvPr id="3" name="Text Placeholder 2">
            <a:extLst>
              <a:ext uri="{FF2B5EF4-FFF2-40B4-BE49-F238E27FC236}">
                <a16:creationId xmlns:a16="http://schemas.microsoft.com/office/drawing/2014/main" id="{62C4D3CD-3F61-4F6E-A175-B0DC074D656B}"/>
              </a:ext>
            </a:extLst>
          </p:cNvPr>
          <p:cNvSpPr>
            <a:spLocks noGrp="1"/>
          </p:cNvSpPr>
          <p:nvPr>
            <p:ph type="body" sz="quarter" idx="10"/>
          </p:nvPr>
        </p:nvSpPr>
        <p:spPr/>
        <p:txBody>
          <a:bodyPr/>
          <a:lstStyle/>
          <a:p>
            <a:pPr lvl="0">
              <a:buFont typeface="Arial"/>
              <a:buAutoNum type="arabicPeriod"/>
            </a:pPr>
            <a:r>
              <a:rPr lang="en-US" dirty="0"/>
              <a:t>Please type your name, agency/workplace, and role in the chat.</a:t>
            </a:r>
          </a:p>
          <a:p>
            <a:pPr lvl="0">
              <a:buFont typeface="Arial"/>
              <a:buAutoNum type="arabicPeriod"/>
            </a:pPr>
            <a:r>
              <a:rPr lang="en-US" dirty="0"/>
              <a:t>Status check: how are you doing?</a:t>
            </a:r>
          </a:p>
        </p:txBody>
      </p:sp>
      <p:sp>
        <p:nvSpPr>
          <p:cNvPr id="4" name="Text Placeholder 3">
            <a:extLst>
              <a:ext uri="{FF2B5EF4-FFF2-40B4-BE49-F238E27FC236}">
                <a16:creationId xmlns:a16="http://schemas.microsoft.com/office/drawing/2014/main" id="{8D0FD29B-F42A-4EAE-97B4-02C7BB97B9D6}"/>
              </a:ext>
            </a:extLst>
          </p:cNvPr>
          <p:cNvSpPr>
            <a:spLocks noGrp="1"/>
          </p:cNvSpPr>
          <p:nvPr>
            <p:ph type="body" sz="quarter" idx="11"/>
          </p:nvPr>
        </p:nvSpPr>
        <p:spPr/>
        <p:txBody>
          <a:bodyPr/>
          <a:lstStyle/>
          <a:p>
            <a:pPr lvl="0"/>
            <a:r>
              <a:rPr lang="en-US" sz="4800" dirty="0">
                <a:solidFill>
                  <a:srgbClr val="595959"/>
                </a:solidFill>
              </a:rPr>
              <a:t>1</a:t>
            </a:r>
            <a:br>
              <a:rPr lang="en-US" sz="4800" dirty="0">
                <a:solidFill>
                  <a:srgbClr val="595959"/>
                </a:solidFill>
              </a:rPr>
            </a:br>
            <a:r>
              <a:rPr lang="en-US" b="1" dirty="0"/>
              <a:t>Imminent overload. </a:t>
            </a:r>
            <a:r>
              <a:rPr lang="en-US" dirty="0"/>
              <a:t>Main priorities only. Help and reprioritization needed to change status.</a:t>
            </a:r>
          </a:p>
        </p:txBody>
      </p:sp>
      <p:sp>
        <p:nvSpPr>
          <p:cNvPr id="5" name="Text Placeholder 4">
            <a:extLst>
              <a:ext uri="{FF2B5EF4-FFF2-40B4-BE49-F238E27FC236}">
                <a16:creationId xmlns:a16="http://schemas.microsoft.com/office/drawing/2014/main" id="{F6F67245-FC01-4340-BC0A-2D3BC41B7837}"/>
              </a:ext>
            </a:extLst>
          </p:cNvPr>
          <p:cNvSpPr>
            <a:spLocks noGrp="1"/>
          </p:cNvSpPr>
          <p:nvPr>
            <p:ph type="body" sz="quarter" idx="12"/>
          </p:nvPr>
        </p:nvSpPr>
        <p:spPr/>
        <p:txBody>
          <a:bodyPr/>
          <a:lstStyle/>
          <a:p>
            <a:pPr lvl="0"/>
            <a:r>
              <a:rPr lang="en-US" sz="4800" dirty="0">
                <a:solidFill>
                  <a:srgbClr val="595959"/>
                </a:solidFill>
              </a:rPr>
              <a:t>2</a:t>
            </a:r>
            <a:endParaRPr lang="en-US" b="1" dirty="0"/>
          </a:p>
          <a:p>
            <a:pPr lvl="0"/>
            <a:r>
              <a:rPr lang="en-US" b="1" dirty="0"/>
              <a:t>Very busy juggling many priorities. </a:t>
            </a:r>
            <a:r>
              <a:rPr lang="en-US" dirty="0"/>
              <a:t>Difficult to add course correction, new thinking, or additions.</a:t>
            </a:r>
          </a:p>
        </p:txBody>
      </p:sp>
      <p:sp>
        <p:nvSpPr>
          <p:cNvPr id="6" name="Text Placeholder 5">
            <a:extLst>
              <a:ext uri="{FF2B5EF4-FFF2-40B4-BE49-F238E27FC236}">
                <a16:creationId xmlns:a16="http://schemas.microsoft.com/office/drawing/2014/main" id="{5165BE53-B66E-4974-87A7-9674F406231D}"/>
              </a:ext>
            </a:extLst>
          </p:cNvPr>
          <p:cNvSpPr>
            <a:spLocks noGrp="1"/>
          </p:cNvSpPr>
          <p:nvPr>
            <p:ph type="body" sz="quarter" idx="13"/>
          </p:nvPr>
        </p:nvSpPr>
        <p:spPr/>
        <p:txBody>
          <a:bodyPr/>
          <a:lstStyle/>
          <a:p>
            <a:pPr lvl="0"/>
            <a:r>
              <a:rPr lang="en-US" sz="4800" dirty="0">
                <a:solidFill>
                  <a:srgbClr val="595959"/>
                </a:solidFill>
              </a:rPr>
              <a:t>3</a:t>
            </a:r>
            <a:endParaRPr lang="en-US" b="1" dirty="0"/>
          </a:p>
          <a:p>
            <a:pPr lvl="0"/>
            <a:r>
              <a:rPr lang="en-US" b="1" dirty="0"/>
              <a:t>Listless and unfulfilled or unproductive.</a:t>
            </a:r>
            <a:r>
              <a:rPr lang="en-US" dirty="0"/>
              <a:t> Even if busy, time does not feel positive and rewarding.</a:t>
            </a:r>
          </a:p>
        </p:txBody>
      </p:sp>
      <p:sp>
        <p:nvSpPr>
          <p:cNvPr id="7" name="Text Placeholder 6">
            <a:extLst>
              <a:ext uri="{FF2B5EF4-FFF2-40B4-BE49-F238E27FC236}">
                <a16:creationId xmlns:a16="http://schemas.microsoft.com/office/drawing/2014/main" id="{598EACFD-05B2-4EF7-81A1-C0426D3F51B8}"/>
              </a:ext>
            </a:extLst>
          </p:cNvPr>
          <p:cNvSpPr>
            <a:spLocks noGrp="1"/>
          </p:cNvSpPr>
          <p:nvPr>
            <p:ph type="body" sz="quarter" idx="14"/>
          </p:nvPr>
        </p:nvSpPr>
        <p:spPr/>
        <p:txBody>
          <a:bodyPr/>
          <a:lstStyle/>
          <a:p>
            <a:pPr lvl="0"/>
            <a:r>
              <a:rPr lang="en-US" sz="4800" dirty="0">
                <a:solidFill>
                  <a:srgbClr val="595959"/>
                </a:solidFill>
              </a:rPr>
              <a:t>4</a:t>
            </a:r>
            <a:endParaRPr lang="en-US" b="1" dirty="0"/>
          </a:p>
          <a:p>
            <a:pPr lvl="0"/>
            <a:r>
              <a:rPr lang="en-US" b="1" dirty="0"/>
              <a:t>Busy. Lots of things to do, but managing. </a:t>
            </a:r>
            <a:r>
              <a:rPr lang="en-US" dirty="0"/>
              <a:t>Keep an eye out for signs of 2 (very busy).</a:t>
            </a:r>
          </a:p>
        </p:txBody>
      </p:sp>
      <p:sp>
        <p:nvSpPr>
          <p:cNvPr id="8" name="Text Placeholder 7">
            <a:extLst>
              <a:ext uri="{FF2B5EF4-FFF2-40B4-BE49-F238E27FC236}">
                <a16:creationId xmlns:a16="http://schemas.microsoft.com/office/drawing/2014/main" id="{03307F4A-D0AC-49D8-9F61-FBAF9ABC697E}"/>
              </a:ext>
            </a:extLst>
          </p:cNvPr>
          <p:cNvSpPr>
            <a:spLocks noGrp="1"/>
          </p:cNvSpPr>
          <p:nvPr>
            <p:ph type="body" sz="quarter" idx="15"/>
          </p:nvPr>
        </p:nvSpPr>
        <p:spPr>
          <a:xfrm>
            <a:off x="7154866" y="2409852"/>
            <a:ext cx="1722350" cy="1723539"/>
          </a:xfrm>
        </p:spPr>
        <p:txBody>
          <a:bodyPr/>
          <a:lstStyle/>
          <a:p>
            <a:pPr lvl="0"/>
            <a:r>
              <a:rPr lang="en-US" sz="4800" dirty="0">
                <a:solidFill>
                  <a:srgbClr val="595959"/>
                </a:solidFill>
              </a:rPr>
              <a:t>5</a:t>
            </a:r>
            <a:endParaRPr lang="en-US" b="1" dirty="0"/>
          </a:p>
          <a:p>
            <a:pPr lvl="0"/>
            <a:r>
              <a:rPr lang="en-US" b="1" dirty="0"/>
              <a:t>Good balance of work</a:t>
            </a:r>
            <a:r>
              <a:rPr lang="en-US" dirty="0"/>
              <a:t>. Feeling positive and productive, and have room to review and </a:t>
            </a:r>
            <a:br>
              <a:rPr lang="en-US" dirty="0"/>
            </a:br>
            <a:r>
              <a:rPr lang="en-US" dirty="0"/>
              <a:t>innovate.</a:t>
            </a:r>
          </a:p>
        </p:txBody>
      </p:sp>
    </p:spTree>
    <p:extLst>
      <p:ext uri="{BB962C8B-B14F-4D97-AF65-F5344CB8AC3E}">
        <p14:creationId xmlns:p14="http://schemas.microsoft.com/office/powerpoint/2010/main" val="68723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9587-0BD9-43C5-8479-35C57FF899E1}"/>
              </a:ext>
            </a:extLst>
          </p:cNvPr>
          <p:cNvSpPr>
            <a:spLocks noGrp="1"/>
          </p:cNvSpPr>
          <p:nvPr>
            <p:ph type="title"/>
          </p:nvPr>
        </p:nvSpPr>
        <p:spPr/>
        <p:txBody>
          <a:bodyPr/>
          <a:lstStyle/>
          <a:p>
            <a:r>
              <a:rPr lang="en" dirty="0"/>
              <a:t>Burnout</a:t>
            </a:r>
            <a:endParaRPr lang="en-US" dirty="0"/>
          </a:p>
        </p:txBody>
      </p:sp>
      <p:sp>
        <p:nvSpPr>
          <p:cNvPr id="3" name="Text Placeholder 2">
            <a:extLst>
              <a:ext uri="{FF2B5EF4-FFF2-40B4-BE49-F238E27FC236}">
                <a16:creationId xmlns:a16="http://schemas.microsoft.com/office/drawing/2014/main" id="{36E09039-48CF-48A2-BE8C-CBC2259E1DC7}"/>
              </a:ext>
            </a:extLst>
          </p:cNvPr>
          <p:cNvSpPr>
            <a:spLocks noGrp="1"/>
          </p:cNvSpPr>
          <p:nvPr>
            <p:ph type="body" sz="quarter" idx="10"/>
          </p:nvPr>
        </p:nvSpPr>
        <p:spPr/>
        <p:txBody>
          <a:bodyPr/>
          <a:lstStyle/>
          <a:p>
            <a:pPr lvl="0"/>
            <a:r>
              <a:rPr lang="en-US" dirty="0"/>
              <a:t>Negative mental state caused by work and characterized by:</a:t>
            </a:r>
          </a:p>
          <a:p>
            <a:pPr marL="457200" lvl="0" indent="-342900">
              <a:lnSpc>
                <a:spcPct val="114000"/>
              </a:lnSpc>
              <a:spcBef>
                <a:spcPts val="1600"/>
              </a:spcBef>
              <a:buFont typeface="Arial"/>
              <a:buChar char="●"/>
            </a:pPr>
            <a:r>
              <a:rPr lang="en-US" dirty="0"/>
              <a:t>Exhaustion.</a:t>
            </a:r>
          </a:p>
          <a:p>
            <a:pPr marL="457200" lvl="0" indent="-342900">
              <a:lnSpc>
                <a:spcPct val="114000"/>
              </a:lnSpc>
              <a:buFont typeface="Arial"/>
              <a:buChar char="●"/>
            </a:pPr>
            <a:r>
              <a:rPr lang="en-US" dirty="0"/>
              <a:t>Inefficacy.</a:t>
            </a:r>
          </a:p>
          <a:p>
            <a:pPr marL="457200" lvl="0" indent="-342900">
              <a:lnSpc>
                <a:spcPct val="114000"/>
              </a:lnSpc>
              <a:buFont typeface="Arial"/>
              <a:buChar char="●"/>
            </a:pPr>
            <a:r>
              <a:rPr lang="en-US" dirty="0"/>
              <a:t>Cynicism.</a:t>
            </a:r>
          </a:p>
        </p:txBody>
      </p:sp>
      <p:sp>
        <p:nvSpPr>
          <p:cNvPr id="4" name="Text Placeholder 3">
            <a:extLst>
              <a:ext uri="{FF2B5EF4-FFF2-40B4-BE49-F238E27FC236}">
                <a16:creationId xmlns:a16="http://schemas.microsoft.com/office/drawing/2014/main" id="{AB14D06C-95A9-4683-8209-F31E037BD6BE}"/>
              </a:ext>
            </a:extLst>
          </p:cNvPr>
          <p:cNvSpPr>
            <a:spLocks noGrp="1"/>
          </p:cNvSpPr>
          <p:nvPr>
            <p:ph type="body" sz="quarter" idx="11"/>
          </p:nvPr>
        </p:nvSpPr>
        <p:spPr/>
        <p:txBody>
          <a:bodyPr/>
          <a:lstStyle/>
          <a:p>
            <a:r>
              <a:rPr lang="en-US" dirty="0">
                <a:solidFill>
                  <a:srgbClr val="666666"/>
                </a:solidFill>
              </a:rPr>
              <a:t>Edwards 2021; Mack 2020; National Academies of Sciences, Engineering, and Medicine 2019</a:t>
            </a:r>
          </a:p>
        </p:txBody>
      </p:sp>
    </p:spTree>
    <p:extLst>
      <p:ext uri="{BB962C8B-B14F-4D97-AF65-F5344CB8AC3E}">
        <p14:creationId xmlns:p14="http://schemas.microsoft.com/office/powerpoint/2010/main" val="180773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35A6E-5600-43C2-A859-47C2F645431D}"/>
              </a:ext>
            </a:extLst>
          </p:cNvPr>
          <p:cNvSpPr>
            <a:spLocks noGrp="1"/>
          </p:cNvSpPr>
          <p:nvPr>
            <p:ph type="title"/>
          </p:nvPr>
        </p:nvSpPr>
        <p:spPr/>
        <p:txBody>
          <a:bodyPr/>
          <a:lstStyle/>
          <a:p>
            <a:r>
              <a:rPr lang="en" dirty="0"/>
              <a:t>Burnout: Considering Context</a:t>
            </a:r>
            <a:endParaRPr lang="en-US" dirty="0"/>
          </a:p>
        </p:txBody>
      </p:sp>
      <p:sp>
        <p:nvSpPr>
          <p:cNvPr id="3" name="Text Placeholder 2">
            <a:extLst>
              <a:ext uri="{FF2B5EF4-FFF2-40B4-BE49-F238E27FC236}">
                <a16:creationId xmlns:a16="http://schemas.microsoft.com/office/drawing/2014/main" id="{D635E703-F6AD-4721-85F2-B3B25D2F23AF}"/>
              </a:ext>
            </a:extLst>
          </p:cNvPr>
          <p:cNvSpPr>
            <a:spLocks noGrp="1"/>
          </p:cNvSpPr>
          <p:nvPr>
            <p:ph type="body" sz="quarter" idx="10"/>
          </p:nvPr>
        </p:nvSpPr>
        <p:spPr/>
        <p:txBody>
          <a:bodyPr/>
          <a:lstStyle/>
          <a:p>
            <a:pPr marL="457200" lvl="0" indent="-342900">
              <a:lnSpc>
                <a:spcPct val="114000"/>
              </a:lnSpc>
              <a:buChar char="●"/>
            </a:pPr>
            <a:r>
              <a:rPr lang="en-US" dirty="0"/>
              <a:t>A normal response to an abnormal situation (ordinary vs. pathological).</a:t>
            </a:r>
          </a:p>
          <a:p>
            <a:pPr marL="457200" lvl="0" indent="-342900">
              <a:lnSpc>
                <a:spcPct val="114000"/>
              </a:lnSpc>
              <a:buChar char="●"/>
            </a:pPr>
            <a:r>
              <a:rPr lang="en-US" dirty="0"/>
              <a:t>Arising more commonly in periods of rapid social/technological change.</a:t>
            </a:r>
          </a:p>
          <a:p>
            <a:pPr marL="457200" lvl="0" indent="-342900">
              <a:lnSpc>
                <a:spcPct val="114000"/>
              </a:lnSpc>
              <a:buChar char="●"/>
            </a:pPr>
            <a:r>
              <a:rPr lang="en-US" dirty="0"/>
              <a:t>Social-cultural frame for burnout allows us to consider:</a:t>
            </a:r>
          </a:p>
          <a:p>
            <a:pPr lvl="1" indent="-342900">
              <a:lnSpc>
                <a:spcPct val="114000"/>
              </a:lnSpc>
              <a:spcBef>
                <a:spcPts val="0"/>
              </a:spcBef>
              <a:buSzPts val="1800"/>
            </a:pPr>
            <a:r>
              <a:rPr lang="en-US" dirty="0"/>
              <a:t>Is burnout particular to this moment/time?</a:t>
            </a:r>
          </a:p>
          <a:p>
            <a:pPr lvl="1" indent="-342900">
              <a:lnSpc>
                <a:spcPct val="114000"/>
              </a:lnSpc>
              <a:spcBef>
                <a:spcPts val="0"/>
              </a:spcBef>
              <a:buSzPts val="1800"/>
            </a:pPr>
            <a:r>
              <a:rPr lang="en-US" dirty="0"/>
              <a:t>Does burnout occur separately from a professional role?</a:t>
            </a:r>
          </a:p>
        </p:txBody>
      </p:sp>
      <p:sp>
        <p:nvSpPr>
          <p:cNvPr id="4" name="Text Placeholder 3">
            <a:extLst>
              <a:ext uri="{FF2B5EF4-FFF2-40B4-BE49-F238E27FC236}">
                <a16:creationId xmlns:a16="http://schemas.microsoft.com/office/drawing/2014/main" id="{5D95E2E2-BE3A-4E0C-A2A9-0E611AB7994A}"/>
              </a:ext>
            </a:extLst>
          </p:cNvPr>
          <p:cNvSpPr>
            <a:spLocks noGrp="1"/>
          </p:cNvSpPr>
          <p:nvPr>
            <p:ph type="body" sz="quarter" idx="11"/>
          </p:nvPr>
        </p:nvSpPr>
        <p:spPr>
          <a:xfrm>
            <a:off x="567425" y="4458489"/>
            <a:ext cx="7426325" cy="387836"/>
          </a:xfrm>
        </p:spPr>
        <p:txBody>
          <a:bodyPr/>
          <a:lstStyle/>
          <a:p>
            <a:r>
              <a:rPr lang="en-US" dirty="0">
                <a:solidFill>
                  <a:srgbClr val="666666"/>
                </a:solidFill>
              </a:rPr>
              <a:t>Schaufeli 2017</a:t>
            </a:r>
          </a:p>
        </p:txBody>
      </p:sp>
    </p:spTree>
    <p:extLst>
      <p:ext uri="{BB962C8B-B14F-4D97-AF65-F5344CB8AC3E}">
        <p14:creationId xmlns:p14="http://schemas.microsoft.com/office/powerpoint/2010/main" val="141478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2E3D-FC0F-459B-A4D3-A2EEF0C6A2AE}"/>
              </a:ext>
            </a:extLst>
          </p:cNvPr>
          <p:cNvSpPr>
            <a:spLocks noGrp="1"/>
          </p:cNvSpPr>
          <p:nvPr>
            <p:ph type="title"/>
          </p:nvPr>
        </p:nvSpPr>
        <p:spPr/>
        <p:txBody>
          <a:bodyPr/>
          <a:lstStyle/>
          <a:p>
            <a:r>
              <a:rPr lang="en" dirty="0"/>
              <a:t>Contemporary Writings on Burnout</a:t>
            </a:r>
            <a:endParaRPr lang="en-US" dirty="0"/>
          </a:p>
        </p:txBody>
      </p:sp>
      <p:sp>
        <p:nvSpPr>
          <p:cNvPr id="3" name="Text Placeholder 2">
            <a:extLst>
              <a:ext uri="{FF2B5EF4-FFF2-40B4-BE49-F238E27FC236}">
                <a16:creationId xmlns:a16="http://schemas.microsoft.com/office/drawing/2014/main" id="{638C21BE-C89F-4D5D-B11F-CDDADC8BA8F6}"/>
              </a:ext>
            </a:extLst>
          </p:cNvPr>
          <p:cNvSpPr>
            <a:spLocks noGrp="1"/>
          </p:cNvSpPr>
          <p:nvPr>
            <p:ph type="body" sz="quarter" idx="10"/>
          </p:nvPr>
        </p:nvSpPr>
        <p:spPr/>
        <p:txBody>
          <a:bodyPr/>
          <a:lstStyle/>
          <a:p>
            <a:pPr lvl="0"/>
            <a:r>
              <a:rPr lang="en-US" dirty="0"/>
              <a:t>Convergence.</a:t>
            </a:r>
          </a:p>
          <a:p>
            <a:pPr lvl="0"/>
            <a:r>
              <a:rPr lang="en-US" dirty="0"/>
              <a:t>Freudenberger (1974):</a:t>
            </a:r>
          </a:p>
          <a:p>
            <a:pPr marL="914400" lvl="1" indent="-317500">
              <a:spcBef>
                <a:spcPts val="0"/>
              </a:spcBef>
              <a:buChar char="○"/>
            </a:pPr>
            <a:r>
              <a:rPr lang="en-US" dirty="0"/>
              <a:t>Psychiatrist working in free clinic in free clinic in New York City.</a:t>
            </a:r>
          </a:p>
          <a:p>
            <a:pPr marL="914400" lvl="1" indent="-317500">
              <a:spcBef>
                <a:spcPts val="0"/>
              </a:spcBef>
              <a:buChar char="○"/>
            </a:pPr>
            <a:r>
              <a:rPr lang="en-US" dirty="0"/>
              <a:t>“Burnout” used by patients to describe the effects of chronic drug use.</a:t>
            </a:r>
          </a:p>
          <a:p>
            <a:pPr marL="914400" lvl="1" indent="-317500">
              <a:spcBef>
                <a:spcPts val="0"/>
              </a:spcBef>
              <a:buChar char="○"/>
            </a:pPr>
            <a:r>
              <a:rPr lang="en-US" dirty="0"/>
              <a:t>Adopted term to describe the emotional depletion, loss of motivation of clinic volunteers.</a:t>
            </a:r>
          </a:p>
          <a:p>
            <a:pPr lvl="0"/>
            <a:r>
              <a:rPr lang="en-US" dirty="0"/>
              <a:t>Maslach (1976):</a:t>
            </a:r>
          </a:p>
          <a:p>
            <a:pPr marL="914400" lvl="1" indent="-317500">
              <a:spcBef>
                <a:spcPts val="0"/>
              </a:spcBef>
              <a:buChar char="○"/>
            </a:pPr>
            <a:r>
              <a:rPr lang="en-US" dirty="0"/>
              <a:t>Psychologist at UC Berkeley studying social workers.</a:t>
            </a:r>
          </a:p>
          <a:p>
            <a:pPr marL="914400" lvl="1" indent="-317500">
              <a:spcBef>
                <a:spcPts val="0"/>
              </a:spcBef>
              <a:buChar char="○"/>
            </a:pPr>
            <a:r>
              <a:rPr lang="en-US" dirty="0"/>
              <a:t>Noted subjects describing themselves as “burned out”.</a:t>
            </a:r>
          </a:p>
          <a:p>
            <a:pPr marL="914400" lvl="1" indent="-317500">
              <a:spcBef>
                <a:spcPts val="0"/>
              </a:spcBef>
              <a:buChar char="○"/>
            </a:pPr>
            <a:r>
              <a:rPr lang="en-US" dirty="0"/>
              <a:t>Described feelings of emotional exhaustion, negative perceptions about clients, crises of professional competence.</a:t>
            </a:r>
          </a:p>
        </p:txBody>
      </p:sp>
    </p:spTree>
    <p:extLst>
      <p:ext uri="{BB962C8B-B14F-4D97-AF65-F5344CB8AC3E}">
        <p14:creationId xmlns:p14="http://schemas.microsoft.com/office/powerpoint/2010/main" val="285389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2F92-E280-41B0-A943-9D964CD3166D}"/>
              </a:ext>
            </a:extLst>
          </p:cNvPr>
          <p:cNvSpPr>
            <a:spLocks noGrp="1"/>
          </p:cNvSpPr>
          <p:nvPr>
            <p:ph type="title"/>
          </p:nvPr>
        </p:nvSpPr>
        <p:spPr/>
        <p:txBody>
          <a:bodyPr/>
          <a:lstStyle/>
          <a:p>
            <a:r>
              <a:rPr lang="en" dirty="0"/>
              <a:t>Impact of COVID-19</a:t>
            </a:r>
            <a:endParaRPr lang="en-US" dirty="0"/>
          </a:p>
        </p:txBody>
      </p:sp>
      <p:sp>
        <p:nvSpPr>
          <p:cNvPr id="3" name="Text Placeholder 2">
            <a:extLst>
              <a:ext uri="{FF2B5EF4-FFF2-40B4-BE49-F238E27FC236}">
                <a16:creationId xmlns:a16="http://schemas.microsoft.com/office/drawing/2014/main" id="{2AD63DEB-4031-426B-9972-CBFB295D323B}"/>
              </a:ext>
            </a:extLst>
          </p:cNvPr>
          <p:cNvSpPr>
            <a:spLocks noGrp="1"/>
          </p:cNvSpPr>
          <p:nvPr>
            <p:ph type="body" sz="quarter" idx="10"/>
          </p:nvPr>
        </p:nvSpPr>
        <p:spPr/>
        <p:txBody>
          <a:bodyPr/>
          <a:lstStyle/>
          <a:p>
            <a:pPr lvl="0"/>
            <a:r>
              <a:rPr lang="en-US" dirty="0"/>
              <a:t>Concurrent and anticipatory grief:</a:t>
            </a:r>
          </a:p>
          <a:p>
            <a:pPr lvl="1">
              <a:spcBef>
                <a:spcPts val="0"/>
              </a:spcBef>
            </a:pPr>
            <a:r>
              <a:rPr lang="en-US" dirty="0"/>
              <a:t>Individuals.</a:t>
            </a:r>
          </a:p>
          <a:p>
            <a:pPr lvl="1">
              <a:spcBef>
                <a:spcPts val="0"/>
              </a:spcBef>
            </a:pPr>
            <a:r>
              <a:rPr lang="en-US" dirty="0"/>
              <a:t>Milestones.</a:t>
            </a:r>
          </a:p>
          <a:p>
            <a:pPr lvl="0"/>
            <a:r>
              <a:rPr lang="en-US" dirty="0"/>
              <a:t>Prolonged uncertainty:</a:t>
            </a:r>
          </a:p>
          <a:p>
            <a:pPr lvl="1">
              <a:spcBef>
                <a:spcPts val="0"/>
              </a:spcBef>
            </a:pPr>
            <a:r>
              <a:rPr lang="en-US" dirty="0"/>
              <a:t>Magnitude.</a:t>
            </a:r>
          </a:p>
          <a:p>
            <a:pPr lvl="1">
              <a:spcBef>
                <a:spcPts val="0"/>
              </a:spcBef>
            </a:pPr>
            <a:r>
              <a:rPr lang="en-US" dirty="0"/>
              <a:t>Duration.</a:t>
            </a:r>
          </a:p>
          <a:p>
            <a:pPr lvl="1">
              <a:spcBef>
                <a:spcPts val="0"/>
              </a:spcBef>
            </a:pPr>
            <a:r>
              <a:rPr lang="en-US" dirty="0"/>
              <a:t>Effects.</a:t>
            </a:r>
          </a:p>
          <a:p>
            <a:pPr lvl="0"/>
            <a:r>
              <a:rPr lang="en-US" dirty="0"/>
              <a:t>Concerns about preparedness:</a:t>
            </a:r>
          </a:p>
          <a:p>
            <a:pPr lvl="1">
              <a:spcBef>
                <a:spcPts val="0"/>
              </a:spcBef>
            </a:pPr>
            <a:r>
              <a:rPr lang="en-US" dirty="0"/>
              <a:t>Personal.</a:t>
            </a:r>
          </a:p>
          <a:p>
            <a:pPr lvl="1">
              <a:spcBef>
                <a:spcPts val="0"/>
              </a:spcBef>
            </a:pPr>
            <a:r>
              <a:rPr lang="en-US" dirty="0"/>
              <a:t>Organization.</a:t>
            </a:r>
          </a:p>
          <a:p>
            <a:pPr lvl="1">
              <a:spcBef>
                <a:spcPts val="0"/>
              </a:spcBef>
            </a:pPr>
            <a:r>
              <a:rPr lang="en-US" dirty="0"/>
              <a:t>Public.</a:t>
            </a:r>
          </a:p>
        </p:txBody>
      </p:sp>
      <p:sp>
        <p:nvSpPr>
          <p:cNvPr id="4" name="Text Placeholder 3">
            <a:extLst>
              <a:ext uri="{FF2B5EF4-FFF2-40B4-BE49-F238E27FC236}">
                <a16:creationId xmlns:a16="http://schemas.microsoft.com/office/drawing/2014/main" id="{56A0E89D-E85B-4B0A-B132-6BB96D357D1B}"/>
              </a:ext>
            </a:extLst>
          </p:cNvPr>
          <p:cNvSpPr>
            <a:spLocks noGrp="1"/>
          </p:cNvSpPr>
          <p:nvPr>
            <p:ph type="body" sz="quarter" idx="11"/>
          </p:nvPr>
        </p:nvSpPr>
        <p:spPr/>
        <p:txBody>
          <a:bodyPr/>
          <a:lstStyle/>
          <a:p>
            <a:pPr lvl="0"/>
            <a:r>
              <a:rPr lang="en-US" dirty="0"/>
              <a:t>Lack of needed supplies:</a:t>
            </a:r>
          </a:p>
          <a:p>
            <a:pPr lvl="1">
              <a:spcBef>
                <a:spcPts val="0"/>
              </a:spcBef>
            </a:pPr>
            <a:r>
              <a:rPr lang="en-US" dirty="0"/>
              <a:t>PPE, equipment, tests.</a:t>
            </a:r>
          </a:p>
          <a:p>
            <a:pPr lvl="0"/>
            <a:r>
              <a:rPr lang="en-US" dirty="0"/>
              <a:t>Potential threats:</a:t>
            </a:r>
          </a:p>
          <a:p>
            <a:pPr lvl="1">
              <a:spcBef>
                <a:spcPts val="0"/>
              </a:spcBef>
            </a:pPr>
            <a:r>
              <a:rPr lang="en-US" dirty="0"/>
              <a:t>Self.</a:t>
            </a:r>
          </a:p>
          <a:p>
            <a:pPr lvl="1">
              <a:spcBef>
                <a:spcPts val="0"/>
              </a:spcBef>
            </a:pPr>
            <a:r>
              <a:rPr lang="en-US" dirty="0"/>
              <a:t>Loved ones.</a:t>
            </a:r>
          </a:p>
          <a:p>
            <a:pPr lvl="1">
              <a:spcBef>
                <a:spcPts val="0"/>
              </a:spcBef>
            </a:pPr>
            <a:r>
              <a:rPr lang="en-US" dirty="0"/>
              <a:t>Coworkers.</a:t>
            </a:r>
          </a:p>
        </p:txBody>
      </p:sp>
    </p:spTree>
    <p:extLst>
      <p:ext uri="{BB962C8B-B14F-4D97-AF65-F5344CB8AC3E}">
        <p14:creationId xmlns:p14="http://schemas.microsoft.com/office/powerpoint/2010/main" val="1862242979"/>
      </p:ext>
    </p:extLst>
  </p:cSld>
  <p:clrMapOvr>
    <a:masterClrMapping/>
  </p:clrMapOvr>
</p:sld>
</file>

<file path=ppt/theme/theme1.xml><?xml version="1.0" encoding="utf-8"?>
<a:theme xmlns:a="http://schemas.openxmlformats.org/drawingml/2006/main" name="RHNTC Template Updated 06202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2922</TotalTime>
  <Words>3431</Words>
  <Application>Microsoft Office PowerPoint</Application>
  <PresentationFormat>On-screen Show (16:9)</PresentationFormat>
  <Paragraphs>252</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Lato</vt:lpstr>
      <vt:lpstr>Twentieth Century</vt:lpstr>
      <vt:lpstr>Wingdings</vt:lpstr>
      <vt:lpstr>RHNTC Template Updated 062021</vt:lpstr>
      <vt:lpstr>Supporting Title X Staff Resiliency to Address Burnout</vt:lpstr>
      <vt:lpstr>Presenters</vt:lpstr>
      <vt:lpstr>Learning Objectives</vt:lpstr>
      <vt:lpstr>Workshop Format</vt:lpstr>
      <vt:lpstr>Introductions &amp; Status Check</vt:lpstr>
      <vt:lpstr>Burnout</vt:lpstr>
      <vt:lpstr>Burnout: Considering Context</vt:lpstr>
      <vt:lpstr>Contemporary Writings on Burnout</vt:lpstr>
      <vt:lpstr>Impact of COVID-19</vt:lpstr>
      <vt:lpstr>Moral Suffering</vt:lpstr>
      <vt:lpstr>COVID 19: Community-Level Trauma</vt:lpstr>
      <vt:lpstr>Title X Grantees’ Experience  of Burnout</vt:lpstr>
      <vt:lpstr>Many Opportunities to Influence Burnout</vt:lpstr>
      <vt:lpstr>Opportunities to Influence Burnout</vt:lpstr>
      <vt:lpstr>Compassion</vt:lpstr>
      <vt:lpstr>Creating Time &amp; Space  for Connection</vt:lpstr>
      <vt:lpstr>Reflection</vt:lpstr>
      <vt:lpstr>Breakout Groups</vt:lpstr>
      <vt:lpstr>Report Back</vt:lpstr>
      <vt:lpstr>Your Pledge</vt:lpstr>
      <vt:lpstr>Possible Future Interest in Additional Topics Related to Burnout</vt:lpstr>
      <vt:lpstr>Q&amp;A</vt:lpstr>
      <vt:lpstr>How to Engage with Us</vt:lpstr>
      <vt:lpstr>THANK YOU!</vt:lpstr>
      <vt:lpstr>Resources</vt:lpstr>
      <vt:lpstr>References</vt:lpstr>
      <vt:lpstr>References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Title X Staff Resiliency to Address Burnout</dc:title>
  <dc:creator>Mary McCrimmon</dc:creator>
  <cp:lastModifiedBy>Hayley Page</cp:lastModifiedBy>
  <cp:revision>38</cp:revision>
  <cp:lastPrinted>2021-09-27T19:59:58Z</cp:lastPrinted>
  <dcterms:modified xsi:type="dcterms:W3CDTF">2021-10-08T17:43:57Z</dcterms:modified>
</cp:coreProperties>
</file>